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11.svg" ContentType="image/svg+xml"/>
  <Override PartName="/ppt/media/image13.svg" ContentType="image/svg+xml"/>
  <Override PartName="/ppt/media/image34.svg" ContentType="image/svg+xml"/>
  <Override PartName="/ppt/media/image36.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7" r:id="rId3"/>
    <p:sldId id="300" r:id="rId5"/>
    <p:sldId id="267" r:id="rId6"/>
    <p:sldId id="269" r:id="rId7"/>
    <p:sldId id="281" r:id="rId8"/>
    <p:sldId id="266" r:id="rId9"/>
    <p:sldId id="264" r:id="rId10"/>
    <p:sldId id="270" r:id="rId11"/>
    <p:sldId id="283" r:id="rId12"/>
    <p:sldId id="318" r:id="rId13"/>
    <p:sldId id="309" r:id="rId14"/>
    <p:sldId id="314" r:id="rId15"/>
    <p:sldId id="308" r:id="rId16"/>
    <p:sldId id="315" r:id="rId17"/>
    <p:sldId id="306" r:id="rId18"/>
    <p:sldId id="316" r:id="rId19"/>
    <p:sldId id="268" r:id="rId20"/>
    <p:sldId id="311" r:id="rId21"/>
  </p:sldIdLst>
  <p:sldSz cx="12192000" cy="6858000"/>
  <p:notesSz cx="9144000" cy="6858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userDrawn="1">
          <p15:clr>
            <a:srgbClr val="A4A3A4"/>
          </p15:clr>
        </p15:guide>
        <p15:guide id="2" pos="3840" userDrawn="1">
          <p15:clr>
            <a:srgbClr val="A4A3A4"/>
          </p15:clr>
        </p15:guide>
        <p15:guide id="3" orient="horz" pos="3956" userDrawn="1">
          <p15:clr>
            <a:srgbClr val="A4A3A4"/>
          </p15:clr>
        </p15:guide>
        <p15:guide id="4" orient="horz" pos="275" userDrawn="1">
          <p15:clr>
            <a:srgbClr val="A4A3A4"/>
          </p15:clr>
        </p15:guide>
        <p15:guide id="5" orient="horz" pos="751" userDrawn="1">
          <p15:clr>
            <a:srgbClr val="A4A3A4"/>
          </p15:clr>
        </p15:guide>
        <p15:guide id="6" pos="7503" userDrawn="1">
          <p15:clr>
            <a:srgbClr val="A4A3A4"/>
          </p15:clr>
        </p15:guide>
        <p15:guide id="7" pos="21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u" initials="q"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A7EB0"/>
    <a:srgbClr val="F1F4F9"/>
    <a:srgbClr val="4D73B6"/>
    <a:srgbClr val="3C5EAC"/>
    <a:srgbClr val="4EBBD4"/>
    <a:srgbClr val="319DB8"/>
    <a:srgbClr val="46BBD5"/>
    <a:srgbClr val="38BCAF"/>
    <a:srgbClr val="26ADCB"/>
    <a:srgbClr val="5F92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66" d="100"/>
          <a:sy n="66" d="100"/>
        </p:scale>
        <p:origin x="636" y="1146"/>
      </p:cViewPr>
      <p:guideLst>
        <p:guide orient="horz" pos="2150"/>
        <p:guide pos="3840"/>
        <p:guide orient="horz" pos="3956"/>
        <p:guide orient="horz" pos="275"/>
        <p:guide orient="horz" pos="751"/>
        <p:guide pos="7503"/>
        <p:guide pos="219"/>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gs" Target="tags/tag11.xml"/><Relationship Id="rId25" Type="http://schemas.openxmlformats.org/officeDocument/2006/relationships/commentAuthors" Target="commentAuthors.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1A1A1A"/>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手语识别的本质是将待识别视频与上述数据集进行对比，计算不同时间序列之间的相似程度。</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但是这</a:t>
            </a:r>
            <a:r>
              <a:rPr lang="zh-CN" altLang="zh-CN" sz="1200" kern="1200" dirty="0">
                <a:solidFill>
                  <a:schemeClr val="tx1"/>
                </a:solidFill>
                <a:effectLst/>
                <a:latin typeface="+mn-lt"/>
                <a:ea typeface="+mn-ea"/>
                <a:cs typeface="+mn-cs"/>
              </a:rPr>
              <a:t>涉及到手部运动的连续性，不同的人</a:t>
            </a:r>
            <a:r>
              <a:rPr lang="zh-CN" altLang="en-US" sz="1200" kern="1200" dirty="0">
                <a:solidFill>
                  <a:schemeClr val="tx1"/>
                </a:solidFill>
                <a:effectLst/>
                <a:latin typeface="+mn-lt"/>
                <a:ea typeface="+mn-ea"/>
                <a:cs typeface="+mn-cs"/>
              </a:rPr>
              <a:t>在做</a:t>
            </a:r>
            <a:r>
              <a:rPr lang="zh-CN" altLang="zh-CN" sz="1200" kern="1200" dirty="0">
                <a:solidFill>
                  <a:schemeClr val="tx1"/>
                </a:solidFill>
                <a:effectLst/>
                <a:latin typeface="+mn-lt"/>
                <a:ea typeface="+mn-ea"/>
                <a:cs typeface="+mn-cs"/>
              </a:rPr>
              <a:t>完全相同的手语动作</a:t>
            </a:r>
            <a:r>
              <a:rPr lang="zh-CN" altLang="en-US" sz="1200" kern="1200" dirty="0">
                <a:solidFill>
                  <a:schemeClr val="tx1"/>
                </a:solidFill>
                <a:effectLst/>
                <a:latin typeface="+mn-lt"/>
                <a:ea typeface="+mn-ea"/>
                <a:cs typeface="+mn-cs"/>
              </a:rPr>
              <a:t>时，其</a:t>
            </a:r>
            <a:r>
              <a:rPr lang="zh-CN" altLang="zh-CN" sz="1200" kern="1200" dirty="0">
                <a:solidFill>
                  <a:schemeClr val="tx1"/>
                </a:solidFill>
                <a:effectLst/>
                <a:latin typeface="+mn-lt"/>
                <a:ea typeface="+mn-ea"/>
                <a:cs typeface="+mn-cs"/>
              </a:rPr>
              <a:t>动作速率</a:t>
            </a:r>
            <a:r>
              <a:rPr lang="zh-CN" altLang="en-US" sz="1200" kern="1200" dirty="0">
                <a:solidFill>
                  <a:schemeClr val="tx1"/>
                </a:solidFill>
                <a:effectLst/>
                <a:latin typeface="+mn-lt"/>
                <a:ea typeface="+mn-ea"/>
                <a:cs typeface="+mn-cs"/>
              </a:rPr>
              <a:t>大相径庭</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所以</a:t>
            </a:r>
            <a:r>
              <a:rPr lang="zh-CN" altLang="zh-CN" sz="1200" kern="1200" dirty="0">
                <a:solidFill>
                  <a:schemeClr val="tx1"/>
                </a:solidFill>
                <a:effectLst/>
                <a:latin typeface="+mn-lt"/>
                <a:ea typeface="+mn-ea"/>
                <a:cs typeface="+mn-cs"/>
              </a:rPr>
              <a:t>采用逐帧对齐的传统方法，</a:t>
            </a:r>
            <a:r>
              <a:rPr lang="zh-CN" altLang="en-US" sz="1200" kern="1200" dirty="0">
                <a:solidFill>
                  <a:schemeClr val="tx1"/>
                </a:solidFill>
                <a:effectLst/>
                <a:latin typeface="+mn-lt"/>
                <a:ea typeface="+mn-ea"/>
                <a:cs typeface="+mn-cs"/>
              </a:rPr>
              <a:t>计算每一帧之间的欧氏距离，</a:t>
            </a:r>
            <a:r>
              <a:rPr lang="zh-CN" altLang="zh-CN" sz="1200" kern="1200" dirty="0">
                <a:solidFill>
                  <a:schemeClr val="tx1"/>
                </a:solidFill>
                <a:effectLst/>
                <a:latin typeface="+mn-lt"/>
                <a:ea typeface="+mn-ea"/>
                <a:cs typeface="+mn-cs"/>
              </a:rPr>
              <a:t>无法准确计算出非等长时间序列间的相似程度</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我们使用</a:t>
            </a:r>
            <a:r>
              <a:rPr lang="en-US" altLang="zh-CN" sz="1200" kern="1200" dirty="0">
                <a:solidFill>
                  <a:schemeClr val="tx1"/>
                </a:solidFill>
                <a:effectLst/>
                <a:latin typeface="+mn-lt"/>
                <a:ea typeface="+mn-ea"/>
                <a:cs typeface="+mn-cs"/>
              </a:rPr>
              <a:t>DTW</a:t>
            </a:r>
            <a:r>
              <a:rPr lang="zh-CN" altLang="zh-CN" sz="1200" kern="1200" dirty="0">
                <a:solidFill>
                  <a:schemeClr val="tx1"/>
                </a:solidFill>
                <a:effectLst/>
                <a:latin typeface="+mn-lt"/>
                <a:ea typeface="+mn-ea"/>
                <a:cs typeface="+mn-cs"/>
              </a:rPr>
              <a:t>算法来解决，</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由图可见：当两个时间序列的长度不等时，</a:t>
            </a:r>
            <a:r>
              <a:rPr lang="en-US" altLang="zh-CN" sz="1200" kern="1200" dirty="0">
                <a:solidFill>
                  <a:schemeClr val="tx1"/>
                </a:solidFill>
                <a:effectLst/>
                <a:latin typeface="+mn-lt"/>
                <a:ea typeface="+mn-ea"/>
                <a:cs typeface="+mn-cs"/>
              </a:rPr>
              <a:t>DTW</a:t>
            </a:r>
            <a:r>
              <a:rPr lang="zh-CN" altLang="zh-CN" sz="1200" kern="1200" dirty="0">
                <a:solidFill>
                  <a:schemeClr val="tx1"/>
                </a:solidFill>
                <a:effectLst/>
                <a:latin typeface="+mn-lt"/>
                <a:ea typeface="+mn-ea"/>
                <a:cs typeface="+mn-cs"/>
              </a:rPr>
              <a:t>算法可以基于动态规划</a:t>
            </a:r>
            <a:r>
              <a:rPr lang="zh-CN" altLang="en-US" sz="1200" kern="1200" dirty="0">
                <a:solidFill>
                  <a:schemeClr val="tx1"/>
                </a:solidFill>
                <a:effectLst/>
                <a:latin typeface="+mn-lt"/>
                <a:ea typeface="+mn-ea"/>
                <a:cs typeface="+mn-cs"/>
              </a:rPr>
              <a:t>思想</a:t>
            </a:r>
            <a:r>
              <a:rPr lang="zh-CN" altLang="zh-CN" sz="1200" kern="1200" dirty="0">
                <a:solidFill>
                  <a:schemeClr val="tx1"/>
                </a:solidFill>
                <a:effectLst/>
                <a:latin typeface="+mn-lt"/>
                <a:ea typeface="+mn-ea"/>
                <a:cs typeface="+mn-cs"/>
              </a:rPr>
              <a:t>，使序列间的点对应关系也不再只为一对一，而是一对多，每个点尽可能寻找与其最相似的点，允许时间轴上的伸缩。</a:t>
            </a:r>
            <a:endParaRPr lang="zh-CN" altLang="en-US" dirty="0"/>
          </a:p>
        </p:txBody>
      </p:sp>
      <p:sp>
        <p:nvSpPr>
          <p:cNvPr id="4" name="灯片编号占位符 3"/>
          <p:cNvSpPr>
            <a:spLocks noGrp="1"/>
          </p:cNvSpPr>
          <p:nvPr>
            <p:ph type="sldNum" sz="quarter" idx="5"/>
          </p:nvPr>
        </p:nvSpPr>
        <p:spPr/>
        <p:txBody>
          <a:bodyPr/>
          <a:lstStyle/>
          <a:p>
            <a:fld id="{C4FDE43A-C0E6-4140-BDBA-781CA5F42DD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1A1A1A"/>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手语识别的本质是将待识别视频与上述数据集进行对比，计算不同时间序列之间的相似程度。</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但是这</a:t>
            </a:r>
            <a:r>
              <a:rPr lang="zh-CN" altLang="zh-CN" sz="1200" kern="1200" dirty="0">
                <a:solidFill>
                  <a:schemeClr val="tx1"/>
                </a:solidFill>
                <a:effectLst/>
                <a:latin typeface="+mn-lt"/>
                <a:ea typeface="+mn-ea"/>
                <a:cs typeface="+mn-cs"/>
              </a:rPr>
              <a:t>涉及到手部运动的连续性，不同的人</a:t>
            </a:r>
            <a:r>
              <a:rPr lang="zh-CN" altLang="en-US" sz="1200" kern="1200" dirty="0">
                <a:solidFill>
                  <a:schemeClr val="tx1"/>
                </a:solidFill>
                <a:effectLst/>
                <a:latin typeface="+mn-lt"/>
                <a:ea typeface="+mn-ea"/>
                <a:cs typeface="+mn-cs"/>
              </a:rPr>
              <a:t>在做</a:t>
            </a:r>
            <a:r>
              <a:rPr lang="zh-CN" altLang="zh-CN" sz="1200" kern="1200" dirty="0">
                <a:solidFill>
                  <a:schemeClr val="tx1"/>
                </a:solidFill>
                <a:effectLst/>
                <a:latin typeface="+mn-lt"/>
                <a:ea typeface="+mn-ea"/>
                <a:cs typeface="+mn-cs"/>
              </a:rPr>
              <a:t>完全相同的手语动作</a:t>
            </a:r>
            <a:r>
              <a:rPr lang="zh-CN" altLang="en-US" sz="1200" kern="1200" dirty="0">
                <a:solidFill>
                  <a:schemeClr val="tx1"/>
                </a:solidFill>
                <a:effectLst/>
                <a:latin typeface="+mn-lt"/>
                <a:ea typeface="+mn-ea"/>
                <a:cs typeface="+mn-cs"/>
              </a:rPr>
              <a:t>时，其</a:t>
            </a:r>
            <a:r>
              <a:rPr lang="zh-CN" altLang="zh-CN" sz="1200" kern="1200" dirty="0">
                <a:solidFill>
                  <a:schemeClr val="tx1"/>
                </a:solidFill>
                <a:effectLst/>
                <a:latin typeface="+mn-lt"/>
                <a:ea typeface="+mn-ea"/>
                <a:cs typeface="+mn-cs"/>
              </a:rPr>
              <a:t>动作速率</a:t>
            </a:r>
            <a:r>
              <a:rPr lang="zh-CN" altLang="en-US" sz="1200" kern="1200" dirty="0">
                <a:solidFill>
                  <a:schemeClr val="tx1"/>
                </a:solidFill>
                <a:effectLst/>
                <a:latin typeface="+mn-lt"/>
                <a:ea typeface="+mn-ea"/>
                <a:cs typeface="+mn-cs"/>
              </a:rPr>
              <a:t>大相径庭</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所以</a:t>
            </a:r>
            <a:r>
              <a:rPr lang="zh-CN" altLang="zh-CN" sz="1200" kern="1200" dirty="0">
                <a:solidFill>
                  <a:schemeClr val="tx1"/>
                </a:solidFill>
                <a:effectLst/>
                <a:latin typeface="+mn-lt"/>
                <a:ea typeface="+mn-ea"/>
                <a:cs typeface="+mn-cs"/>
              </a:rPr>
              <a:t>采用逐帧对齐的传统方法，</a:t>
            </a:r>
            <a:r>
              <a:rPr lang="zh-CN" altLang="en-US" sz="1200" kern="1200" dirty="0">
                <a:solidFill>
                  <a:schemeClr val="tx1"/>
                </a:solidFill>
                <a:effectLst/>
                <a:latin typeface="+mn-lt"/>
                <a:ea typeface="+mn-ea"/>
                <a:cs typeface="+mn-cs"/>
              </a:rPr>
              <a:t>计算每一帧之间的欧氏距离，</a:t>
            </a:r>
            <a:r>
              <a:rPr lang="zh-CN" altLang="zh-CN" sz="1200" kern="1200" dirty="0">
                <a:solidFill>
                  <a:schemeClr val="tx1"/>
                </a:solidFill>
                <a:effectLst/>
                <a:latin typeface="+mn-lt"/>
                <a:ea typeface="+mn-ea"/>
                <a:cs typeface="+mn-cs"/>
              </a:rPr>
              <a:t>无法准确计算出非等长时间序列间的相似程度</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我们使用</a:t>
            </a:r>
            <a:r>
              <a:rPr lang="en-US" altLang="zh-CN" sz="1200" kern="1200" dirty="0">
                <a:solidFill>
                  <a:schemeClr val="tx1"/>
                </a:solidFill>
                <a:effectLst/>
                <a:latin typeface="+mn-lt"/>
                <a:ea typeface="+mn-ea"/>
                <a:cs typeface="+mn-cs"/>
              </a:rPr>
              <a:t>DTW</a:t>
            </a:r>
            <a:r>
              <a:rPr lang="zh-CN" altLang="zh-CN" sz="1200" kern="1200" dirty="0">
                <a:solidFill>
                  <a:schemeClr val="tx1"/>
                </a:solidFill>
                <a:effectLst/>
                <a:latin typeface="+mn-lt"/>
                <a:ea typeface="+mn-ea"/>
                <a:cs typeface="+mn-cs"/>
              </a:rPr>
              <a:t>算法来解决，</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由图可见：当两个时间序列的长度不等时，</a:t>
            </a:r>
            <a:r>
              <a:rPr lang="en-US" altLang="zh-CN" sz="1200" kern="1200" dirty="0">
                <a:solidFill>
                  <a:schemeClr val="tx1"/>
                </a:solidFill>
                <a:effectLst/>
                <a:latin typeface="+mn-lt"/>
                <a:ea typeface="+mn-ea"/>
                <a:cs typeface="+mn-cs"/>
              </a:rPr>
              <a:t>DTW</a:t>
            </a:r>
            <a:r>
              <a:rPr lang="zh-CN" altLang="zh-CN" sz="1200" kern="1200" dirty="0">
                <a:solidFill>
                  <a:schemeClr val="tx1"/>
                </a:solidFill>
                <a:effectLst/>
                <a:latin typeface="+mn-lt"/>
                <a:ea typeface="+mn-ea"/>
                <a:cs typeface="+mn-cs"/>
              </a:rPr>
              <a:t>算法可以基于动态规划</a:t>
            </a:r>
            <a:r>
              <a:rPr lang="zh-CN" altLang="en-US" sz="1200" kern="1200" dirty="0">
                <a:solidFill>
                  <a:schemeClr val="tx1"/>
                </a:solidFill>
                <a:effectLst/>
                <a:latin typeface="+mn-lt"/>
                <a:ea typeface="+mn-ea"/>
                <a:cs typeface="+mn-cs"/>
              </a:rPr>
              <a:t>思想</a:t>
            </a:r>
            <a:r>
              <a:rPr lang="zh-CN" altLang="zh-CN" sz="1200" kern="1200" dirty="0">
                <a:solidFill>
                  <a:schemeClr val="tx1"/>
                </a:solidFill>
                <a:effectLst/>
                <a:latin typeface="+mn-lt"/>
                <a:ea typeface="+mn-ea"/>
                <a:cs typeface="+mn-cs"/>
              </a:rPr>
              <a:t>，使序列间的点对应关系也不再只为一对一，而是一对多，每个点尽可能寻找与其最相似的点，允许时间轴上的伸缩。</a:t>
            </a:r>
            <a:endParaRPr lang="zh-CN" altLang="en-US" dirty="0"/>
          </a:p>
        </p:txBody>
      </p:sp>
      <p:sp>
        <p:nvSpPr>
          <p:cNvPr id="4" name="灯片编号占位符 3"/>
          <p:cNvSpPr>
            <a:spLocks noGrp="1"/>
          </p:cNvSpPr>
          <p:nvPr>
            <p:ph type="sldNum" sz="quarter" idx="5"/>
          </p:nvPr>
        </p:nvSpPr>
        <p:spPr/>
        <p:txBody>
          <a:bodyPr/>
          <a:lstStyle/>
          <a:p>
            <a:fld id="{C4FDE43A-C0E6-4140-BDBA-781CA5F42DD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DE43A-C0E6-4140-BDBA-781CA5F42DD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4FDE43A-C0E6-4140-BDBA-781CA5F42DD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关于我们系统的名字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视</a:t>
            </a:r>
            <a:r>
              <a:rPr lang="en-US" altLang="zh-CN" sz="1200" kern="1200" dirty="0">
                <a:solidFill>
                  <a:schemeClr val="tx1"/>
                </a:solidFill>
                <a:effectLst/>
                <a:latin typeface="+mn-lt"/>
                <a:ea typeface="+mn-ea"/>
                <a:cs typeface="+mn-cs"/>
              </a:rPr>
              <a:t>V</a:t>
            </a:r>
            <a:r>
              <a:rPr lang="zh-CN" altLang="zh-CN" sz="1200" kern="1200" dirty="0">
                <a:solidFill>
                  <a:schemeClr val="tx1"/>
                </a:solidFill>
                <a:effectLst/>
                <a:latin typeface="+mn-lt"/>
                <a:ea typeface="+mn-ea"/>
                <a:cs typeface="+mn-cs"/>
              </a:rPr>
              <a:t>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助</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，来源于汉语成语</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视微知著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，意为看到细微迹象，就能知道它的发展趋势。</a:t>
            </a:r>
            <a:r>
              <a:rPr lang="zh-CN" altLang="en-US" sz="1200" kern="1200" dirty="0">
                <a:solidFill>
                  <a:schemeClr val="tx1"/>
                </a:solidFill>
                <a:effectLst/>
                <a:latin typeface="+mn-lt"/>
                <a:ea typeface="+mn-ea"/>
                <a:cs typeface="+mn-cs"/>
              </a:rPr>
              <a:t>（点）</a:t>
            </a:r>
            <a:r>
              <a:rPr lang="zh-CN" altLang="zh-CN" sz="1200" kern="1200" dirty="0">
                <a:solidFill>
                  <a:schemeClr val="tx1"/>
                </a:solidFill>
                <a:effectLst/>
                <a:latin typeface="+mn-lt"/>
                <a:ea typeface="+mn-ea"/>
                <a:cs typeface="+mn-cs"/>
              </a:rPr>
              <a:t>我们发现了听障人士的上述两大问题</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（点）</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想要通过我们的系统，识别手语语义，</a:t>
            </a:r>
            <a:r>
              <a:rPr lang="zh-CN" altLang="en-US" sz="1200" kern="1200" dirty="0">
                <a:solidFill>
                  <a:schemeClr val="tx1"/>
                </a:solidFill>
                <a:effectLst/>
                <a:latin typeface="+mn-lt"/>
                <a:ea typeface="+mn-ea"/>
                <a:cs typeface="+mn-cs"/>
              </a:rPr>
              <a:t>（点）</a:t>
            </a:r>
            <a:r>
              <a:rPr lang="zh-CN" altLang="zh-CN" sz="1200" kern="1200" dirty="0">
                <a:solidFill>
                  <a:schemeClr val="tx1"/>
                </a:solidFill>
                <a:effectLst/>
                <a:latin typeface="+mn-lt"/>
                <a:ea typeface="+mn-ea"/>
                <a:cs typeface="+mn-cs"/>
              </a:rPr>
              <a:t>帮助他们无障碍地成为虚拟主播，这便是我们项目的由来。</a:t>
            </a:r>
            <a:endParaRPr lang="zh-CN" altLang="en-US" b="1" dirty="0"/>
          </a:p>
        </p:txBody>
      </p:sp>
      <p:sp>
        <p:nvSpPr>
          <p:cNvPr id="4" name="灯片编号占位符 3"/>
          <p:cNvSpPr>
            <a:spLocks noGrp="1"/>
          </p:cNvSpPr>
          <p:nvPr>
            <p:ph type="sldNum" sz="quarter" idx="5"/>
          </p:nvPr>
        </p:nvSpPr>
        <p:spPr/>
        <p:txBody>
          <a:bodyPr/>
          <a:lstStyle/>
          <a:p>
            <a:fld id="{C4FDE43A-C0E6-4140-BDBA-781CA5F42DD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我们对以上所得的关键点数据进行平滑滤波处理，将卡尔曼滤波与低通滤波两种方法进行结合，优化模型驱动效果。右图是进行滤波前后的效果对比</a:t>
            </a:r>
            <a:r>
              <a:rPr lang="zh-CN" altLang="en-US" sz="1200" kern="1200" dirty="0">
                <a:solidFill>
                  <a:schemeClr val="tx1"/>
                </a:solidFill>
                <a:effectLst/>
                <a:latin typeface="+mn-lt"/>
                <a:ea typeface="+mn-ea"/>
                <a:cs typeface="+mn-cs"/>
              </a:rPr>
              <a:t>，可见滤波后的骨骼动作明显更加稳定</a:t>
            </a:r>
            <a:endParaRPr lang="zh-CN" altLang="en-US" dirty="0"/>
          </a:p>
        </p:txBody>
      </p:sp>
      <p:sp>
        <p:nvSpPr>
          <p:cNvPr id="4" name="灯片编号占位符 3"/>
          <p:cNvSpPr>
            <a:spLocks noGrp="1"/>
          </p:cNvSpPr>
          <p:nvPr>
            <p:ph type="sldNum" sz="quarter" idx="5"/>
          </p:nvPr>
        </p:nvSpPr>
        <p:spPr/>
        <p:txBody>
          <a:bodyPr/>
          <a:lstStyle/>
          <a:p>
            <a:fld id="{C4FDE43A-C0E6-4140-BDBA-781CA5F42DD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我们对以上所得的关键点数据进行平滑滤波处理，将卡尔曼滤波与低通滤波两种方法进行结合，优化模型驱动效果。右图是进行滤波前后的效果对比</a:t>
            </a:r>
            <a:r>
              <a:rPr lang="zh-CN" altLang="en-US" sz="1200" kern="1200" dirty="0">
                <a:solidFill>
                  <a:schemeClr val="tx1"/>
                </a:solidFill>
                <a:effectLst/>
                <a:latin typeface="+mn-lt"/>
                <a:ea typeface="+mn-ea"/>
                <a:cs typeface="+mn-cs"/>
              </a:rPr>
              <a:t>，可见滤波后的骨骼动作明显更加稳定</a:t>
            </a:r>
            <a:endParaRPr lang="zh-CN" altLang="en-US" dirty="0"/>
          </a:p>
        </p:txBody>
      </p:sp>
      <p:sp>
        <p:nvSpPr>
          <p:cNvPr id="4" name="灯片编号占位符 3"/>
          <p:cNvSpPr>
            <a:spLocks noGrp="1"/>
          </p:cNvSpPr>
          <p:nvPr>
            <p:ph type="sldNum" sz="quarter" idx="5"/>
          </p:nvPr>
        </p:nvSpPr>
        <p:spPr/>
        <p:txBody>
          <a:bodyPr/>
          <a:lstStyle/>
          <a:p>
            <a:fld id="{C4FDE43A-C0E6-4140-BDBA-781CA5F42DD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我们对以上所得的关键点数据进行平滑滤波处理，将卡尔曼滤波与低通滤波两种方法进行结合，优化模型驱动效果。右图是进行滤波前后的效果对比</a:t>
            </a:r>
            <a:r>
              <a:rPr lang="zh-CN" altLang="en-US" sz="1200" kern="1200" dirty="0">
                <a:solidFill>
                  <a:schemeClr val="tx1"/>
                </a:solidFill>
                <a:effectLst/>
                <a:latin typeface="+mn-lt"/>
                <a:ea typeface="+mn-ea"/>
                <a:cs typeface="+mn-cs"/>
              </a:rPr>
              <a:t>，可见滤波后的骨骼动作明显更加稳定</a:t>
            </a:r>
            <a:endParaRPr lang="zh-CN" altLang="en-US" dirty="0"/>
          </a:p>
        </p:txBody>
      </p:sp>
      <p:sp>
        <p:nvSpPr>
          <p:cNvPr id="4" name="灯片编号占位符 3"/>
          <p:cNvSpPr>
            <a:spLocks noGrp="1"/>
          </p:cNvSpPr>
          <p:nvPr>
            <p:ph type="sldNum" sz="quarter" idx="5"/>
          </p:nvPr>
        </p:nvSpPr>
        <p:spPr/>
        <p:txBody>
          <a:bodyPr/>
          <a:lstStyle/>
          <a:p>
            <a:fld id="{C4FDE43A-C0E6-4140-BDBA-781CA5F42DD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1A1A1A"/>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手语识别的本质是将待识别视频与上述数据集进行对比，计算不同时间序列之间的相似程度。</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但是这</a:t>
            </a:r>
            <a:r>
              <a:rPr lang="zh-CN" altLang="zh-CN" sz="1200" kern="1200" dirty="0">
                <a:solidFill>
                  <a:schemeClr val="tx1"/>
                </a:solidFill>
                <a:effectLst/>
                <a:latin typeface="+mn-lt"/>
                <a:ea typeface="+mn-ea"/>
                <a:cs typeface="+mn-cs"/>
              </a:rPr>
              <a:t>涉及到手部运动的连续性，不同的人</a:t>
            </a:r>
            <a:r>
              <a:rPr lang="zh-CN" altLang="en-US" sz="1200" kern="1200" dirty="0">
                <a:solidFill>
                  <a:schemeClr val="tx1"/>
                </a:solidFill>
                <a:effectLst/>
                <a:latin typeface="+mn-lt"/>
                <a:ea typeface="+mn-ea"/>
                <a:cs typeface="+mn-cs"/>
              </a:rPr>
              <a:t>在做</a:t>
            </a:r>
            <a:r>
              <a:rPr lang="zh-CN" altLang="zh-CN" sz="1200" kern="1200" dirty="0">
                <a:solidFill>
                  <a:schemeClr val="tx1"/>
                </a:solidFill>
                <a:effectLst/>
                <a:latin typeface="+mn-lt"/>
                <a:ea typeface="+mn-ea"/>
                <a:cs typeface="+mn-cs"/>
              </a:rPr>
              <a:t>完全相同的手语动作</a:t>
            </a:r>
            <a:r>
              <a:rPr lang="zh-CN" altLang="en-US" sz="1200" kern="1200" dirty="0">
                <a:solidFill>
                  <a:schemeClr val="tx1"/>
                </a:solidFill>
                <a:effectLst/>
                <a:latin typeface="+mn-lt"/>
                <a:ea typeface="+mn-ea"/>
                <a:cs typeface="+mn-cs"/>
              </a:rPr>
              <a:t>时，其</a:t>
            </a:r>
            <a:r>
              <a:rPr lang="zh-CN" altLang="zh-CN" sz="1200" kern="1200" dirty="0">
                <a:solidFill>
                  <a:schemeClr val="tx1"/>
                </a:solidFill>
                <a:effectLst/>
                <a:latin typeface="+mn-lt"/>
                <a:ea typeface="+mn-ea"/>
                <a:cs typeface="+mn-cs"/>
              </a:rPr>
              <a:t>动作速率</a:t>
            </a:r>
            <a:r>
              <a:rPr lang="zh-CN" altLang="en-US" sz="1200" kern="1200" dirty="0">
                <a:solidFill>
                  <a:schemeClr val="tx1"/>
                </a:solidFill>
                <a:effectLst/>
                <a:latin typeface="+mn-lt"/>
                <a:ea typeface="+mn-ea"/>
                <a:cs typeface="+mn-cs"/>
              </a:rPr>
              <a:t>大相径庭</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所以</a:t>
            </a:r>
            <a:r>
              <a:rPr lang="zh-CN" altLang="zh-CN" sz="1200" kern="1200" dirty="0">
                <a:solidFill>
                  <a:schemeClr val="tx1"/>
                </a:solidFill>
                <a:effectLst/>
                <a:latin typeface="+mn-lt"/>
                <a:ea typeface="+mn-ea"/>
                <a:cs typeface="+mn-cs"/>
              </a:rPr>
              <a:t>采用逐帧对齐的传统方法，</a:t>
            </a:r>
            <a:r>
              <a:rPr lang="zh-CN" altLang="en-US" sz="1200" kern="1200" dirty="0">
                <a:solidFill>
                  <a:schemeClr val="tx1"/>
                </a:solidFill>
                <a:effectLst/>
                <a:latin typeface="+mn-lt"/>
                <a:ea typeface="+mn-ea"/>
                <a:cs typeface="+mn-cs"/>
              </a:rPr>
              <a:t>计算每一帧之间的欧氏距离，</a:t>
            </a:r>
            <a:r>
              <a:rPr lang="zh-CN" altLang="zh-CN" sz="1200" kern="1200" dirty="0">
                <a:solidFill>
                  <a:schemeClr val="tx1"/>
                </a:solidFill>
                <a:effectLst/>
                <a:latin typeface="+mn-lt"/>
                <a:ea typeface="+mn-ea"/>
                <a:cs typeface="+mn-cs"/>
              </a:rPr>
              <a:t>无法准确计算出非等长时间序列间的相似程度</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我们使用</a:t>
            </a:r>
            <a:r>
              <a:rPr lang="en-US" altLang="zh-CN" sz="1200" kern="1200" dirty="0">
                <a:solidFill>
                  <a:schemeClr val="tx1"/>
                </a:solidFill>
                <a:effectLst/>
                <a:latin typeface="+mn-lt"/>
                <a:ea typeface="+mn-ea"/>
                <a:cs typeface="+mn-cs"/>
              </a:rPr>
              <a:t>DTW</a:t>
            </a:r>
            <a:r>
              <a:rPr lang="zh-CN" altLang="zh-CN" sz="1200" kern="1200" dirty="0">
                <a:solidFill>
                  <a:schemeClr val="tx1"/>
                </a:solidFill>
                <a:effectLst/>
                <a:latin typeface="+mn-lt"/>
                <a:ea typeface="+mn-ea"/>
                <a:cs typeface="+mn-cs"/>
              </a:rPr>
              <a:t>算法来解决，</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由图可见：当两个时间序列的长度不等时，</a:t>
            </a:r>
            <a:r>
              <a:rPr lang="en-US" altLang="zh-CN" sz="1200" kern="1200" dirty="0">
                <a:solidFill>
                  <a:schemeClr val="tx1"/>
                </a:solidFill>
                <a:effectLst/>
                <a:latin typeface="+mn-lt"/>
                <a:ea typeface="+mn-ea"/>
                <a:cs typeface="+mn-cs"/>
              </a:rPr>
              <a:t>DTW</a:t>
            </a:r>
            <a:r>
              <a:rPr lang="zh-CN" altLang="zh-CN" sz="1200" kern="1200" dirty="0">
                <a:solidFill>
                  <a:schemeClr val="tx1"/>
                </a:solidFill>
                <a:effectLst/>
                <a:latin typeface="+mn-lt"/>
                <a:ea typeface="+mn-ea"/>
                <a:cs typeface="+mn-cs"/>
              </a:rPr>
              <a:t>算法可以基于动态规划</a:t>
            </a:r>
            <a:r>
              <a:rPr lang="zh-CN" altLang="en-US" sz="1200" kern="1200" dirty="0">
                <a:solidFill>
                  <a:schemeClr val="tx1"/>
                </a:solidFill>
                <a:effectLst/>
                <a:latin typeface="+mn-lt"/>
                <a:ea typeface="+mn-ea"/>
                <a:cs typeface="+mn-cs"/>
              </a:rPr>
              <a:t>思想</a:t>
            </a:r>
            <a:r>
              <a:rPr lang="zh-CN" altLang="zh-CN" sz="1200" kern="1200" dirty="0">
                <a:solidFill>
                  <a:schemeClr val="tx1"/>
                </a:solidFill>
                <a:effectLst/>
                <a:latin typeface="+mn-lt"/>
                <a:ea typeface="+mn-ea"/>
                <a:cs typeface="+mn-cs"/>
              </a:rPr>
              <a:t>，使序列间的点对应关系也不再只为一对一，而是一对多，每个点尽可能寻找与其最相似的点，允许时间轴上的伸缩。</a:t>
            </a:r>
            <a:endParaRPr lang="zh-CN" altLang="en-US" dirty="0"/>
          </a:p>
        </p:txBody>
      </p:sp>
      <p:sp>
        <p:nvSpPr>
          <p:cNvPr id="4" name="灯片编号占位符 3"/>
          <p:cNvSpPr>
            <a:spLocks noGrp="1"/>
          </p:cNvSpPr>
          <p:nvPr>
            <p:ph type="sldNum" sz="quarter" idx="5"/>
          </p:nvPr>
        </p:nvSpPr>
        <p:spPr/>
        <p:txBody>
          <a:bodyPr/>
          <a:lstStyle/>
          <a:p>
            <a:fld id="{C4FDE43A-C0E6-4140-BDBA-781CA5F42DD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microsoft.com/office/2007/relationships/hdphoto" Target="../media/image4.wdp"/><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r="4843"/>
          <a:stretch>
            <a:fillRect/>
          </a:stretch>
        </p:blipFill>
        <p:spPr>
          <a:xfrm>
            <a:off x="590550" y="0"/>
            <a:ext cx="11601450" cy="6858000"/>
          </a:xfrm>
          <a:prstGeom prst="rect">
            <a:avLst/>
          </a:prstGeom>
        </p:spPr>
      </p:pic>
      <p:sp>
        <p:nvSpPr>
          <p:cNvPr id="8" name="任意多边形: 形状 7"/>
          <p:cNvSpPr/>
          <p:nvPr userDrawn="1"/>
        </p:nvSpPr>
        <p:spPr>
          <a:xfrm>
            <a:off x="0" y="0"/>
            <a:ext cx="7146006" cy="6858000"/>
          </a:xfrm>
          <a:custGeom>
            <a:avLst/>
            <a:gdLst>
              <a:gd name="connsiteX0" fmla="*/ 0 w 6676106"/>
              <a:gd name="connsiteY0" fmla="*/ 0 h 6858000"/>
              <a:gd name="connsiteX1" fmla="*/ 6633311 w 6676106"/>
              <a:gd name="connsiteY1" fmla="*/ 0 h 6858000"/>
              <a:gd name="connsiteX2" fmla="*/ 6638313 w 6676106"/>
              <a:gd name="connsiteY2" fmla="*/ 39370 h 6858000"/>
              <a:gd name="connsiteX3" fmla="*/ 6676106 w 6676106"/>
              <a:gd name="connsiteY3" fmla="*/ 787810 h 6858000"/>
              <a:gd name="connsiteX4" fmla="*/ 3539519 w 6676106"/>
              <a:gd name="connsiteY4" fmla="*/ 6795439 h 6858000"/>
              <a:gd name="connsiteX5" fmla="*/ 3445396 w 6676106"/>
              <a:gd name="connsiteY5" fmla="*/ 6858000 h 6858000"/>
              <a:gd name="connsiteX6" fmla="*/ 0 w 667610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76106" h="6858000">
                <a:moveTo>
                  <a:pt x="0" y="0"/>
                </a:moveTo>
                <a:lnTo>
                  <a:pt x="6633311" y="0"/>
                </a:lnTo>
                <a:lnTo>
                  <a:pt x="6638313" y="39370"/>
                </a:lnTo>
                <a:cubicBezTo>
                  <a:pt x="6663304" y="285451"/>
                  <a:pt x="6676106" y="535137"/>
                  <a:pt x="6676106" y="787810"/>
                </a:cubicBezTo>
                <a:cubicBezTo>
                  <a:pt x="6676106" y="3275074"/>
                  <a:pt x="5435594" y="5472600"/>
                  <a:pt x="3539519" y="6795439"/>
                </a:cubicBezTo>
                <a:lnTo>
                  <a:pt x="3445396"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9" name="任意多边形: 形状 8"/>
          <p:cNvSpPr/>
          <p:nvPr userDrawn="1"/>
        </p:nvSpPr>
        <p:spPr>
          <a:xfrm>
            <a:off x="0" y="0"/>
            <a:ext cx="6680201" cy="6858000"/>
          </a:xfrm>
          <a:custGeom>
            <a:avLst/>
            <a:gdLst>
              <a:gd name="connsiteX0" fmla="*/ 0 w 6210301"/>
              <a:gd name="connsiteY0" fmla="*/ 0 h 6858000"/>
              <a:gd name="connsiteX1" fmla="*/ 6086538 w 6210301"/>
              <a:gd name="connsiteY1" fmla="*/ 0 h 6858000"/>
              <a:gd name="connsiteX2" fmla="*/ 6133321 w 6210301"/>
              <a:gd name="connsiteY2" fmla="*/ 261969 h 6858000"/>
              <a:gd name="connsiteX3" fmla="*/ 6210301 w 6210301"/>
              <a:gd name="connsiteY3" fmla="*/ 1279422 h 6858000"/>
              <a:gd name="connsiteX4" fmla="*/ 3347560 w 6210301"/>
              <a:gd name="connsiteY4" fmla="*/ 6762542 h 6858000"/>
              <a:gd name="connsiteX5" fmla="*/ 3203945 w 6210301"/>
              <a:gd name="connsiteY5" fmla="*/ 6858000 h 6858000"/>
              <a:gd name="connsiteX6" fmla="*/ 0 w 62103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10301" h="6858000">
                <a:moveTo>
                  <a:pt x="0" y="0"/>
                </a:moveTo>
                <a:lnTo>
                  <a:pt x="6086538" y="0"/>
                </a:lnTo>
                <a:lnTo>
                  <a:pt x="6133321" y="261969"/>
                </a:lnTo>
                <a:cubicBezTo>
                  <a:pt x="6184011" y="593720"/>
                  <a:pt x="6210301" y="933502"/>
                  <a:pt x="6210301" y="1279422"/>
                </a:cubicBezTo>
                <a:cubicBezTo>
                  <a:pt x="6210301" y="3549530"/>
                  <a:pt x="5078095" y="5555196"/>
                  <a:pt x="3347560" y="6762542"/>
                </a:cubicBezTo>
                <a:lnTo>
                  <a:pt x="3203945" y="6858000"/>
                </a:lnTo>
                <a:lnTo>
                  <a:pt x="0" y="6858000"/>
                </a:lnTo>
                <a:close/>
              </a:path>
            </a:pathLst>
          </a:cu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0" name="任意多边形: 形状 9"/>
          <p:cNvSpPr/>
          <p:nvPr userDrawn="1"/>
        </p:nvSpPr>
        <p:spPr>
          <a:xfrm rot="4550066">
            <a:off x="10273830" y="5022043"/>
            <a:ext cx="1490927" cy="2726213"/>
          </a:xfrm>
          <a:custGeom>
            <a:avLst/>
            <a:gdLst>
              <a:gd name="connsiteX0" fmla="*/ 50981 w 1490927"/>
              <a:gd name="connsiteY0" fmla="*/ 306057 h 2726213"/>
              <a:gd name="connsiteX1" fmla="*/ 112815 w 1490927"/>
              <a:gd name="connsiteY1" fmla="*/ 65578 h 2726213"/>
              <a:gd name="connsiteX2" fmla="*/ 136817 w 1490927"/>
              <a:gd name="connsiteY2" fmla="*/ 0 h 2726213"/>
              <a:gd name="connsiteX3" fmla="*/ 1490927 w 1490927"/>
              <a:gd name="connsiteY3" fmla="*/ 341777 h 2726213"/>
              <a:gd name="connsiteX4" fmla="*/ 889096 w 1490927"/>
              <a:gd name="connsiteY4" fmla="*/ 2726213 h 2726213"/>
              <a:gd name="connsiteX5" fmla="*/ 734962 w 1490927"/>
              <a:gd name="connsiteY5" fmla="*/ 2586126 h 2726213"/>
              <a:gd name="connsiteX6" fmla="*/ 1 w 1490927"/>
              <a:gd name="connsiteY6" fmla="*/ 811772 h 2726213"/>
              <a:gd name="connsiteX7" fmla="*/ 50981 w 1490927"/>
              <a:gd name="connsiteY7" fmla="*/ 306057 h 272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0927" h="2726213">
                <a:moveTo>
                  <a:pt x="50981" y="306057"/>
                </a:moveTo>
                <a:cubicBezTo>
                  <a:pt x="67694" y="224383"/>
                  <a:pt x="88376" y="144152"/>
                  <a:pt x="112815" y="65578"/>
                </a:cubicBezTo>
                <a:lnTo>
                  <a:pt x="136817" y="0"/>
                </a:lnTo>
                <a:lnTo>
                  <a:pt x="1490927" y="341777"/>
                </a:lnTo>
                <a:lnTo>
                  <a:pt x="889096" y="2726213"/>
                </a:lnTo>
                <a:lnTo>
                  <a:pt x="734962" y="2586126"/>
                </a:lnTo>
                <a:cubicBezTo>
                  <a:pt x="280866" y="2132030"/>
                  <a:pt x="1" y="1504701"/>
                  <a:pt x="1" y="811772"/>
                </a:cubicBezTo>
                <a:cubicBezTo>
                  <a:pt x="0" y="638540"/>
                  <a:pt x="17554" y="469408"/>
                  <a:pt x="50981" y="306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1" name="任意多边形: 形状 10"/>
          <p:cNvSpPr/>
          <p:nvPr userDrawn="1"/>
        </p:nvSpPr>
        <p:spPr>
          <a:xfrm rot="4550066">
            <a:off x="10527510" y="5292677"/>
            <a:ext cx="1232676" cy="2388420"/>
          </a:xfrm>
          <a:custGeom>
            <a:avLst/>
            <a:gdLst>
              <a:gd name="connsiteX0" fmla="*/ 42819 w 1232676"/>
              <a:gd name="connsiteY0" fmla="*/ 400331 h 2388420"/>
              <a:gd name="connsiteX1" fmla="*/ 165625 w 1232676"/>
              <a:gd name="connsiteY1" fmla="*/ 4717 h 2388420"/>
              <a:gd name="connsiteX2" fmla="*/ 167896 w 1232676"/>
              <a:gd name="connsiteY2" fmla="*/ 0 h 2388420"/>
              <a:gd name="connsiteX3" fmla="*/ 1232676 w 1232676"/>
              <a:gd name="connsiteY3" fmla="*/ 268750 h 2388420"/>
              <a:gd name="connsiteX4" fmla="*/ 697672 w 1232676"/>
              <a:gd name="connsiteY4" fmla="*/ 2388420 h 2388420"/>
              <a:gd name="connsiteX5" fmla="*/ 617297 w 1232676"/>
              <a:gd name="connsiteY5" fmla="*/ 2315369 h 2388420"/>
              <a:gd name="connsiteX6" fmla="*/ 0 w 1232676"/>
              <a:gd name="connsiteY6" fmla="*/ 825083 h 2388420"/>
              <a:gd name="connsiteX7" fmla="*/ 42819 w 1232676"/>
              <a:gd name="connsiteY7" fmla="*/ 400331 h 238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76" h="2388420">
                <a:moveTo>
                  <a:pt x="42819" y="400331"/>
                </a:moveTo>
                <a:cubicBezTo>
                  <a:pt x="70894" y="263132"/>
                  <a:pt x="112300" y="130790"/>
                  <a:pt x="165625" y="4717"/>
                </a:cubicBezTo>
                <a:lnTo>
                  <a:pt x="167896" y="0"/>
                </a:lnTo>
                <a:lnTo>
                  <a:pt x="1232676" y="268750"/>
                </a:lnTo>
                <a:lnTo>
                  <a:pt x="697672" y="2388420"/>
                </a:lnTo>
                <a:lnTo>
                  <a:pt x="617297" y="2315369"/>
                </a:lnTo>
                <a:cubicBezTo>
                  <a:pt x="235899" y="1933972"/>
                  <a:pt x="0" y="1407076"/>
                  <a:pt x="0" y="825083"/>
                </a:cubicBezTo>
                <a:cubicBezTo>
                  <a:pt x="0" y="679585"/>
                  <a:pt x="14744" y="537530"/>
                  <a:pt x="42819" y="400331"/>
                </a:cubicBezTo>
                <a:close/>
              </a:path>
            </a:pathLst>
          </a:cu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ltUpDiag">
          <a:fgClr>
            <a:srgbClr val="F1F4F9"/>
          </a:fgClr>
          <a:bgClr>
            <a:schemeClr val="bg1"/>
          </a:bgClr>
        </a:pattFill>
        <a:effectLst/>
      </p:bgPr>
    </p:bg>
    <p:spTree>
      <p:nvGrpSpPr>
        <p:cNvPr id="1" name=""/>
        <p:cNvGrpSpPr/>
        <p:nvPr/>
      </p:nvGrpSpPr>
      <p:grpSpPr>
        <a:xfrm>
          <a:off x="0" y="0"/>
          <a:ext cx="0" cy="0"/>
          <a:chOff x="0" y="0"/>
          <a:chExt cx="0" cy="0"/>
        </a:xfrm>
      </p:grpSpPr>
      <p:grpSp>
        <p:nvGrpSpPr>
          <p:cNvPr id="2" name="组合 1"/>
          <p:cNvGrpSpPr/>
          <p:nvPr userDrawn="1"/>
        </p:nvGrpSpPr>
        <p:grpSpPr>
          <a:xfrm>
            <a:off x="8716586" y="5195306"/>
            <a:ext cx="3738007" cy="2044263"/>
            <a:chOff x="9656187" y="5639686"/>
            <a:chExt cx="2726213" cy="1490927"/>
          </a:xfrm>
        </p:grpSpPr>
        <p:sp>
          <p:nvSpPr>
            <p:cNvPr id="10" name="任意多边形: 形状 9"/>
            <p:cNvSpPr/>
            <p:nvPr userDrawn="1"/>
          </p:nvSpPr>
          <p:spPr>
            <a:xfrm rot="4550066">
              <a:off x="10273830" y="5022043"/>
              <a:ext cx="1490927" cy="2726213"/>
            </a:xfrm>
            <a:custGeom>
              <a:avLst/>
              <a:gdLst>
                <a:gd name="connsiteX0" fmla="*/ 50981 w 1490927"/>
                <a:gd name="connsiteY0" fmla="*/ 306057 h 2726213"/>
                <a:gd name="connsiteX1" fmla="*/ 112815 w 1490927"/>
                <a:gd name="connsiteY1" fmla="*/ 65578 h 2726213"/>
                <a:gd name="connsiteX2" fmla="*/ 136817 w 1490927"/>
                <a:gd name="connsiteY2" fmla="*/ 0 h 2726213"/>
                <a:gd name="connsiteX3" fmla="*/ 1490927 w 1490927"/>
                <a:gd name="connsiteY3" fmla="*/ 341777 h 2726213"/>
                <a:gd name="connsiteX4" fmla="*/ 889096 w 1490927"/>
                <a:gd name="connsiteY4" fmla="*/ 2726213 h 2726213"/>
                <a:gd name="connsiteX5" fmla="*/ 734962 w 1490927"/>
                <a:gd name="connsiteY5" fmla="*/ 2586126 h 2726213"/>
                <a:gd name="connsiteX6" fmla="*/ 1 w 1490927"/>
                <a:gd name="connsiteY6" fmla="*/ 811772 h 2726213"/>
                <a:gd name="connsiteX7" fmla="*/ 50981 w 1490927"/>
                <a:gd name="connsiteY7" fmla="*/ 306057 h 272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0927" h="2726213">
                  <a:moveTo>
                    <a:pt x="50981" y="306057"/>
                  </a:moveTo>
                  <a:cubicBezTo>
                    <a:pt x="67694" y="224383"/>
                    <a:pt x="88376" y="144152"/>
                    <a:pt x="112815" y="65578"/>
                  </a:cubicBezTo>
                  <a:lnTo>
                    <a:pt x="136817" y="0"/>
                  </a:lnTo>
                  <a:lnTo>
                    <a:pt x="1490927" y="341777"/>
                  </a:lnTo>
                  <a:lnTo>
                    <a:pt x="889096" y="2726213"/>
                  </a:lnTo>
                  <a:lnTo>
                    <a:pt x="734962" y="2586126"/>
                  </a:lnTo>
                  <a:cubicBezTo>
                    <a:pt x="280866" y="2132030"/>
                    <a:pt x="1" y="1504701"/>
                    <a:pt x="1" y="811772"/>
                  </a:cubicBezTo>
                  <a:cubicBezTo>
                    <a:pt x="0" y="638540"/>
                    <a:pt x="17554" y="469408"/>
                    <a:pt x="50981" y="306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1" name="任意多边形: 形状 10"/>
            <p:cNvSpPr/>
            <p:nvPr userDrawn="1"/>
          </p:nvSpPr>
          <p:spPr>
            <a:xfrm rot="4550066">
              <a:off x="10527510" y="5292677"/>
              <a:ext cx="1232676" cy="2388420"/>
            </a:xfrm>
            <a:custGeom>
              <a:avLst/>
              <a:gdLst>
                <a:gd name="connsiteX0" fmla="*/ 42819 w 1232676"/>
                <a:gd name="connsiteY0" fmla="*/ 400331 h 2388420"/>
                <a:gd name="connsiteX1" fmla="*/ 165625 w 1232676"/>
                <a:gd name="connsiteY1" fmla="*/ 4717 h 2388420"/>
                <a:gd name="connsiteX2" fmla="*/ 167896 w 1232676"/>
                <a:gd name="connsiteY2" fmla="*/ 0 h 2388420"/>
                <a:gd name="connsiteX3" fmla="*/ 1232676 w 1232676"/>
                <a:gd name="connsiteY3" fmla="*/ 268750 h 2388420"/>
                <a:gd name="connsiteX4" fmla="*/ 697672 w 1232676"/>
                <a:gd name="connsiteY4" fmla="*/ 2388420 h 2388420"/>
                <a:gd name="connsiteX5" fmla="*/ 617297 w 1232676"/>
                <a:gd name="connsiteY5" fmla="*/ 2315369 h 2388420"/>
                <a:gd name="connsiteX6" fmla="*/ 0 w 1232676"/>
                <a:gd name="connsiteY6" fmla="*/ 825083 h 2388420"/>
                <a:gd name="connsiteX7" fmla="*/ 42819 w 1232676"/>
                <a:gd name="connsiteY7" fmla="*/ 400331 h 238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76" h="2388420">
                  <a:moveTo>
                    <a:pt x="42819" y="400331"/>
                  </a:moveTo>
                  <a:cubicBezTo>
                    <a:pt x="70894" y="263132"/>
                    <a:pt x="112300" y="130790"/>
                    <a:pt x="165625" y="4717"/>
                  </a:cubicBezTo>
                  <a:lnTo>
                    <a:pt x="167896" y="0"/>
                  </a:lnTo>
                  <a:lnTo>
                    <a:pt x="1232676" y="268750"/>
                  </a:lnTo>
                  <a:lnTo>
                    <a:pt x="697672" y="2388420"/>
                  </a:lnTo>
                  <a:lnTo>
                    <a:pt x="617297" y="2315369"/>
                  </a:lnTo>
                  <a:cubicBezTo>
                    <a:pt x="235899" y="1933972"/>
                    <a:pt x="0" y="1407076"/>
                    <a:pt x="0" y="825083"/>
                  </a:cubicBezTo>
                  <a:cubicBezTo>
                    <a:pt x="0" y="679585"/>
                    <a:pt x="14744" y="537530"/>
                    <a:pt x="42819" y="400331"/>
                  </a:cubicBezTo>
                  <a:close/>
                </a:path>
              </a:pathLst>
            </a:cu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grpSp>
        <p:nvGrpSpPr>
          <p:cNvPr id="15" name="组合 14"/>
          <p:cNvGrpSpPr/>
          <p:nvPr userDrawn="1"/>
        </p:nvGrpSpPr>
        <p:grpSpPr>
          <a:xfrm flipH="1" flipV="1">
            <a:off x="-264700" y="-372980"/>
            <a:ext cx="3738007" cy="2044263"/>
            <a:chOff x="9656187" y="5639686"/>
            <a:chExt cx="2726213" cy="1490927"/>
          </a:xfrm>
        </p:grpSpPr>
        <p:sp>
          <p:nvSpPr>
            <p:cNvPr id="16" name="任意多边形: 形状 15"/>
            <p:cNvSpPr/>
            <p:nvPr userDrawn="1"/>
          </p:nvSpPr>
          <p:spPr>
            <a:xfrm rot="4550066">
              <a:off x="10273830" y="5022043"/>
              <a:ext cx="1490927" cy="2726213"/>
            </a:xfrm>
            <a:custGeom>
              <a:avLst/>
              <a:gdLst>
                <a:gd name="connsiteX0" fmla="*/ 50981 w 1490927"/>
                <a:gd name="connsiteY0" fmla="*/ 306057 h 2726213"/>
                <a:gd name="connsiteX1" fmla="*/ 112815 w 1490927"/>
                <a:gd name="connsiteY1" fmla="*/ 65578 h 2726213"/>
                <a:gd name="connsiteX2" fmla="*/ 136817 w 1490927"/>
                <a:gd name="connsiteY2" fmla="*/ 0 h 2726213"/>
                <a:gd name="connsiteX3" fmla="*/ 1490927 w 1490927"/>
                <a:gd name="connsiteY3" fmla="*/ 341777 h 2726213"/>
                <a:gd name="connsiteX4" fmla="*/ 889096 w 1490927"/>
                <a:gd name="connsiteY4" fmla="*/ 2726213 h 2726213"/>
                <a:gd name="connsiteX5" fmla="*/ 734962 w 1490927"/>
                <a:gd name="connsiteY5" fmla="*/ 2586126 h 2726213"/>
                <a:gd name="connsiteX6" fmla="*/ 1 w 1490927"/>
                <a:gd name="connsiteY6" fmla="*/ 811772 h 2726213"/>
                <a:gd name="connsiteX7" fmla="*/ 50981 w 1490927"/>
                <a:gd name="connsiteY7" fmla="*/ 306057 h 272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0927" h="2726213">
                  <a:moveTo>
                    <a:pt x="50981" y="306057"/>
                  </a:moveTo>
                  <a:cubicBezTo>
                    <a:pt x="67694" y="224383"/>
                    <a:pt x="88376" y="144152"/>
                    <a:pt x="112815" y="65578"/>
                  </a:cubicBezTo>
                  <a:lnTo>
                    <a:pt x="136817" y="0"/>
                  </a:lnTo>
                  <a:lnTo>
                    <a:pt x="1490927" y="341777"/>
                  </a:lnTo>
                  <a:lnTo>
                    <a:pt x="889096" y="2726213"/>
                  </a:lnTo>
                  <a:lnTo>
                    <a:pt x="734962" y="2586126"/>
                  </a:lnTo>
                  <a:cubicBezTo>
                    <a:pt x="280866" y="2132030"/>
                    <a:pt x="1" y="1504701"/>
                    <a:pt x="1" y="811772"/>
                  </a:cubicBezTo>
                  <a:cubicBezTo>
                    <a:pt x="0" y="638540"/>
                    <a:pt x="17554" y="469408"/>
                    <a:pt x="50981" y="3060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17" name="任意多边形: 形状 16"/>
            <p:cNvSpPr/>
            <p:nvPr userDrawn="1"/>
          </p:nvSpPr>
          <p:spPr>
            <a:xfrm rot="4550066">
              <a:off x="10527510" y="5292677"/>
              <a:ext cx="1232676" cy="2388420"/>
            </a:xfrm>
            <a:custGeom>
              <a:avLst/>
              <a:gdLst>
                <a:gd name="connsiteX0" fmla="*/ 42819 w 1232676"/>
                <a:gd name="connsiteY0" fmla="*/ 400331 h 2388420"/>
                <a:gd name="connsiteX1" fmla="*/ 165625 w 1232676"/>
                <a:gd name="connsiteY1" fmla="*/ 4717 h 2388420"/>
                <a:gd name="connsiteX2" fmla="*/ 167896 w 1232676"/>
                <a:gd name="connsiteY2" fmla="*/ 0 h 2388420"/>
                <a:gd name="connsiteX3" fmla="*/ 1232676 w 1232676"/>
                <a:gd name="connsiteY3" fmla="*/ 268750 h 2388420"/>
                <a:gd name="connsiteX4" fmla="*/ 697672 w 1232676"/>
                <a:gd name="connsiteY4" fmla="*/ 2388420 h 2388420"/>
                <a:gd name="connsiteX5" fmla="*/ 617297 w 1232676"/>
                <a:gd name="connsiteY5" fmla="*/ 2315369 h 2388420"/>
                <a:gd name="connsiteX6" fmla="*/ 0 w 1232676"/>
                <a:gd name="connsiteY6" fmla="*/ 825083 h 2388420"/>
                <a:gd name="connsiteX7" fmla="*/ 42819 w 1232676"/>
                <a:gd name="connsiteY7" fmla="*/ 400331 h 238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76" h="2388420">
                  <a:moveTo>
                    <a:pt x="42819" y="400331"/>
                  </a:moveTo>
                  <a:cubicBezTo>
                    <a:pt x="70894" y="263132"/>
                    <a:pt x="112300" y="130790"/>
                    <a:pt x="165625" y="4717"/>
                  </a:cubicBezTo>
                  <a:lnTo>
                    <a:pt x="167896" y="0"/>
                  </a:lnTo>
                  <a:lnTo>
                    <a:pt x="1232676" y="268750"/>
                  </a:lnTo>
                  <a:lnTo>
                    <a:pt x="697672" y="2388420"/>
                  </a:lnTo>
                  <a:lnTo>
                    <a:pt x="617297" y="2315369"/>
                  </a:lnTo>
                  <a:cubicBezTo>
                    <a:pt x="235899" y="1933972"/>
                    <a:pt x="0" y="1407076"/>
                    <a:pt x="0" y="825083"/>
                  </a:cubicBezTo>
                  <a:cubicBezTo>
                    <a:pt x="0" y="679585"/>
                    <a:pt x="14744" y="537530"/>
                    <a:pt x="42819" y="400331"/>
                  </a:cubicBezTo>
                  <a:close/>
                </a:path>
              </a:pathLst>
            </a:cu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bg>
      <p:bgPr>
        <a:pattFill prst="ltUpDiag">
          <a:fgClr>
            <a:srgbClr val="F1F4F9"/>
          </a:fgClr>
          <a:bgClr>
            <a:schemeClr val="bg1"/>
          </a:bgClr>
        </a:patt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06C918B4-3F95-4A14-B2AF-34258F793431}"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6E991A3C-0EAB-4EA9-B10E-362C554889B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矩形: 圆角 5"/>
          <p:cNvSpPr/>
          <p:nvPr userDrawn="1"/>
        </p:nvSpPr>
        <p:spPr>
          <a:xfrm>
            <a:off x="-8207" y="0"/>
            <a:ext cx="12192000" cy="6857999"/>
          </a:xfrm>
          <a:prstGeom prst="roundRect">
            <a:avLst>
              <a:gd name="adj" fmla="val 0"/>
            </a:avLst>
          </a:prstGeom>
          <a:blipFill dpi="0" rotWithShape="1">
            <a:blip r:embed="rId2">
              <a:alphaModFix amt="8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userDrawn="1"/>
        </p:nvGrpSpPr>
        <p:grpSpPr>
          <a:xfrm>
            <a:off x="11366153" y="328587"/>
            <a:ext cx="348132" cy="389495"/>
            <a:chOff x="10455821" y="479199"/>
            <a:chExt cx="348133" cy="389495"/>
          </a:xfrm>
        </p:grpSpPr>
        <p:sp>
          <p:nvSpPr>
            <p:cNvPr id="8" name="任意多边形: 形状 7"/>
            <p:cNvSpPr/>
            <p:nvPr/>
          </p:nvSpPr>
          <p:spPr>
            <a:xfrm>
              <a:off x="10455821" y="479199"/>
              <a:ext cx="348133" cy="389495"/>
            </a:xfrm>
            <a:custGeom>
              <a:avLst/>
              <a:gdLst>
                <a:gd name="connsiteX0" fmla="*/ 133350 w 1924050"/>
                <a:gd name="connsiteY0" fmla="*/ 2152650 h 2152650"/>
                <a:gd name="connsiteX1" fmla="*/ 0 w 1924050"/>
                <a:gd name="connsiteY1" fmla="*/ 2019300 h 2152650"/>
                <a:gd name="connsiteX2" fmla="*/ 0 w 1924050"/>
                <a:gd name="connsiteY2" fmla="*/ 133350 h 2152650"/>
                <a:gd name="connsiteX3" fmla="*/ 133350 w 1924050"/>
                <a:gd name="connsiteY3" fmla="*/ 0 h 2152650"/>
                <a:gd name="connsiteX4" fmla="*/ 848582 w 1924050"/>
                <a:gd name="connsiteY4" fmla="*/ 0 h 2152650"/>
                <a:gd name="connsiteX5" fmla="*/ 1924050 w 1924050"/>
                <a:gd name="connsiteY5" fmla="*/ 1076325 h 2152650"/>
                <a:gd name="connsiteX6" fmla="*/ 848582 w 1924050"/>
                <a:gd name="connsiteY6" fmla="*/ 2152650 h 2152650"/>
                <a:gd name="connsiteX7" fmla="*/ 133350 w 1924050"/>
                <a:gd name="connsiteY7" fmla="*/ 2152650 h 2152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4050" h="2152650">
                  <a:moveTo>
                    <a:pt x="133350" y="2152650"/>
                  </a:moveTo>
                  <a:cubicBezTo>
                    <a:pt x="59722" y="2152650"/>
                    <a:pt x="0" y="2092928"/>
                    <a:pt x="0" y="2019300"/>
                  </a:cubicBezTo>
                  <a:lnTo>
                    <a:pt x="0" y="133350"/>
                  </a:lnTo>
                  <a:cubicBezTo>
                    <a:pt x="0" y="59722"/>
                    <a:pt x="59722" y="0"/>
                    <a:pt x="133350" y="0"/>
                  </a:cubicBezTo>
                  <a:lnTo>
                    <a:pt x="848582" y="0"/>
                  </a:lnTo>
                  <a:cubicBezTo>
                    <a:pt x="1442561" y="0"/>
                    <a:pt x="1924050" y="481870"/>
                    <a:pt x="1924050" y="1076325"/>
                  </a:cubicBezTo>
                  <a:cubicBezTo>
                    <a:pt x="1924050" y="1670780"/>
                    <a:pt x="1442561" y="2152650"/>
                    <a:pt x="848582" y="2152650"/>
                  </a:cubicBezTo>
                  <a:lnTo>
                    <a:pt x="133350" y="2152650"/>
                  </a:lnTo>
                  <a:close/>
                </a:path>
              </a:pathLst>
            </a:custGeom>
            <a:gradFill>
              <a:gsLst>
                <a:gs pos="86000">
                  <a:srgbClr val="005EB0"/>
                </a:gs>
                <a:gs pos="0">
                  <a:srgbClr val="73E6FE"/>
                </a:gs>
              </a:gsLst>
              <a:lin ang="5400000" scaled="1"/>
            </a:gradFill>
            <a:ln w="9525" cap="flat">
              <a:noFill/>
              <a:prstDash val="solid"/>
              <a:miter/>
            </a:ln>
          </p:spPr>
          <p:txBody>
            <a:bodyPr rtlCol="0" anchor="ctr"/>
            <a:lstStyle/>
            <a:p>
              <a:endParaRPr lang="zh-CN" altLang="en-US"/>
            </a:p>
          </p:txBody>
        </p:sp>
        <p:sp>
          <p:nvSpPr>
            <p:cNvPr id="9" name="任意多边形: 形状 8"/>
            <p:cNvSpPr/>
            <p:nvPr/>
          </p:nvSpPr>
          <p:spPr>
            <a:xfrm>
              <a:off x="10514418" y="536072"/>
              <a:ext cx="224149" cy="275749"/>
            </a:xfrm>
            <a:custGeom>
              <a:avLst/>
              <a:gdLst>
                <a:gd name="connsiteX0" fmla="*/ 743903 w 1238821"/>
                <a:gd name="connsiteY0" fmla="*/ 0 h 1524000"/>
                <a:gd name="connsiteX1" fmla="*/ 791623 w 1238821"/>
                <a:gd name="connsiteY1" fmla="*/ 580644 h 1524000"/>
                <a:gd name="connsiteX2" fmla="*/ 493109 w 1238821"/>
                <a:gd name="connsiteY2" fmla="*/ 1082612 h 1524000"/>
                <a:gd name="connsiteX3" fmla="*/ 445389 w 1238821"/>
                <a:gd name="connsiteY3" fmla="*/ 501967 h 1524000"/>
                <a:gd name="connsiteX4" fmla="*/ 741045 w 1238821"/>
                <a:gd name="connsiteY4" fmla="*/ 2572 h 1524000"/>
                <a:gd name="connsiteX5" fmla="*/ 743903 w 1238821"/>
                <a:gd name="connsiteY5" fmla="*/ 0 h 1524000"/>
                <a:gd name="connsiteX6" fmla="*/ 222980 w 1238821"/>
                <a:gd name="connsiteY6" fmla="*/ 445389 h 1524000"/>
                <a:gd name="connsiteX7" fmla="*/ 220123 w 1238821"/>
                <a:gd name="connsiteY7" fmla="*/ 523113 h 1524000"/>
                <a:gd name="connsiteX8" fmla="*/ 346138 w 1238821"/>
                <a:gd name="connsiteY8" fmla="*/ 1025176 h 1524000"/>
                <a:gd name="connsiteX9" fmla="*/ 346615 w 1238821"/>
                <a:gd name="connsiteY9" fmla="*/ 1026128 h 1524000"/>
                <a:gd name="connsiteX10" fmla="*/ 396335 w 1238821"/>
                <a:gd name="connsiteY10" fmla="*/ 1225772 h 1524000"/>
                <a:gd name="connsiteX11" fmla="*/ 280035 w 1238821"/>
                <a:gd name="connsiteY11" fmla="*/ 1518095 h 1524000"/>
                <a:gd name="connsiteX12" fmla="*/ 0 w 1238821"/>
                <a:gd name="connsiteY12" fmla="*/ 957643 h 1524000"/>
                <a:gd name="connsiteX13" fmla="*/ 222980 w 1238821"/>
                <a:gd name="connsiteY13" fmla="*/ 445389 h 1524000"/>
                <a:gd name="connsiteX14" fmla="*/ 1238822 w 1238821"/>
                <a:gd name="connsiteY14" fmla="*/ 790480 h 1524000"/>
                <a:gd name="connsiteX15" fmla="*/ 960120 w 1238821"/>
                <a:gd name="connsiteY15" fmla="*/ 1274921 h 1524000"/>
                <a:gd name="connsiteX16" fmla="*/ 421386 w 1238821"/>
                <a:gd name="connsiteY16" fmla="*/ 1524000 h 1524000"/>
                <a:gd name="connsiteX17" fmla="*/ 700088 w 1238821"/>
                <a:gd name="connsiteY17" fmla="*/ 1039559 h 1524000"/>
                <a:gd name="connsiteX18" fmla="*/ 1234535 w 1238821"/>
                <a:gd name="connsiteY18" fmla="*/ 790956 h 1524000"/>
                <a:gd name="connsiteX19" fmla="*/ 1238822 w 1238821"/>
                <a:gd name="connsiteY19" fmla="*/ 79048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8821" h="1524000">
                  <a:moveTo>
                    <a:pt x="743903" y="0"/>
                  </a:moveTo>
                  <a:cubicBezTo>
                    <a:pt x="817340" y="177641"/>
                    <a:pt x="838105" y="379000"/>
                    <a:pt x="791623" y="580644"/>
                  </a:cubicBezTo>
                  <a:cubicBezTo>
                    <a:pt x="744950" y="782765"/>
                    <a:pt x="637508" y="955072"/>
                    <a:pt x="493109" y="1082612"/>
                  </a:cubicBezTo>
                  <a:cubicBezTo>
                    <a:pt x="419671" y="904970"/>
                    <a:pt x="398812" y="703612"/>
                    <a:pt x="445389" y="501967"/>
                  </a:cubicBezTo>
                  <a:cubicBezTo>
                    <a:pt x="491776" y="301181"/>
                    <a:pt x="598075" y="129826"/>
                    <a:pt x="741045" y="2572"/>
                  </a:cubicBezTo>
                  <a:lnTo>
                    <a:pt x="743903" y="0"/>
                  </a:lnTo>
                  <a:close/>
                  <a:moveTo>
                    <a:pt x="222980" y="445389"/>
                  </a:moveTo>
                  <a:cubicBezTo>
                    <a:pt x="221075" y="471011"/>
                    <a:pt x="220123" y="496919"/>
                    <a:pt x="220123" y="523113"/>
                  </a:cubicBezTo>
                  <a:cubicBezTo>
                    <a:pt x="220123" y="704469"/>
                    <a:pt x="265652" y="875348"/>
                    <a:pt x="346138" y="1025176"/>
                  </a:cubicBezTo>
                  <a:lnTo>
                    <a:pt x="346615" y="1026128"/>
                  </a:lnTo>
                  <a:cubicBezTo>
                    <a:pt x="378428" y="1085755"/>
                    <a:pt x="396335" y="1153668"/>
                    <a:pt x="396335" y="1225772"/>
                  </a:cubicBezTo>
                  <a:cubicBezTo>
                    <a:pt x="396335" y="1338739"/>
                    <a:pt x="352139" y="1441514"/>
                    <a:pt x="280035" y="1518095"/>
                  </a:cubicBezTo>
                  <a:cubicBezTo>
                    <a:pt x="109728" y="1388936"/>
                    <a:pt x="0" y="1185958"/>
                    <a:pt x="0" y="957643"/>
                  </a:cubicBezTo>
                  <a:cubicBezTo>
                    <a:pt x="0" y="755999"/>
                    <a:pt x="85630" y="574072"/>
                    <a:pt x="222980" y="445389"/>
                  </a:cubicBezTo>
                  <a:close/>
                  <a:moveTo>
                    <a:pt x="1238822" y="790480"/>
                  </a:moveTo>
                  <a:cubicBezTo>
                    <a:pt x="1198150" y="970026"/>
                    <a:pt x="1104995" y="1139762"/>
                    <a:pt x="960120" y="1274921"/>
                  </a:cubicBezTo>
                  <a:cubicBezTo>
                    <a:pt x="805625" y="1418939"/>
                    <a:pt x="616077" y="1501616"/>
                    <a:pt x="421386" y="1524000"/>
                  </a:cubicBezTo>
                  <a:cubicBezTo>
                    <a:pt x="461963" y="1344454"/>
                    <a:pt x="555212" y="1174718"/>
                    <a:pt x="700088" y="1039559"/>
                  </a:cubicBezTo>
                  <a:cubicBezTo>
                    <a:pt x="853440" y="896588"/>
                    <a:pt x="1041368" y="814007"/>
                    <a:pt x="1234535" y="790956"/>
                  </a:cubicBezTo>
                  <a:lnTo>
                    <a:pt x="1238822" y="790480"/>
                  </a:lnTo>
                  <a:close/>
                </a:path>
              </a:pathLst>
            </a:custGeom>
            <a:solidFill>
              <a:srgbClr val="FFFFFF"/>
            </a:solidFill>
            <a:ln w="9525" cap="flat">
              <a:noFill/>
              <a:prstDash val="solid"/>
              <a:miter/>
            </a:ln>
          </p:spPr>
          <p:txBody>
            <a:bodyPr rtlCol="0" anchor="ctr"/>
            <a:lstStyle/>
            <a:p>
              <a:endParaRPr lang="zh-CN" altLang="en-US"/>
            </a:p>
          </p:txBody>
        </p:sp>
        <p:sp>
          <p:nvSpPr>
            <p:cNvPr id="10" name="任意多边形: 形状 9"/>
            <p:cNvSpPr/>
            <p:nvPr/>
          </p:nvSpPr>
          <p:spPr>
            <a:xfrm>
              <a:off x="10540798" y="616660"/>
              <a:ext cx="45332" cy="187302"/>
            </a:xfrm>
            <a:custGeom>
              <a:avLst/>
              <a:gdLst>
                <a:gd name="connsiteX0" fmla="*/ 77183 w 250538"/>
                <a:gd name="connsiteY0" fmla="*/ 0 h 1035177"/>
                <a:gd name="connsiteX1" fmla="*/ 74326 w 250538"/>
                <a:gd name="connsiteY1" fmla="*/ 77724 h 1035177"/>
                <a:gd name="connsiteX2" fmla="*/ 200342 w 250538"/>
                <a:gd name="connsiteY2" fmla="*/ 579787 h 1035177"/>
                <a:gd name="connsiteX3" fmla="*/ 200818 w 250538"/>
                <a:gd name="connsiteY3" fmla="*/ 580739 h 1035177"/>
                <a:gd name="connsiteX4" fmla="*/ 250538 w 250538"/>
                <a:gd name="connsiteY4" fmla="*/ 780383 h 1035177"/>
                <a:gd name="connsiteX5" fmla="*/ 165766 w 250538"/>
                <a:gd name="connsiteY5" fmla="*/ 1035177 h 1035177"/>
                <a:gd name="connsiteX6" fmla="*/ 161861 w 250538"/>
                <a:gd name="connsiteY6" fmla="*/ 868108 h 1035177"/>
                <a:gd name="connsiteX7" fmla="*/ 90899 w 250538"/>
                <a:gd name="connsiteY7" fmla="*/ 649986 h 1035177"/>
                <a:gd name="connsiteX8" fmla="*/ 87566 w 250538"/>
                <a:gd name="connsiteY8" fmla="*/ 645224 h 1035177"/>
                <a:gd name="connsiteX9" fmla="*/ 7365 w 250538"/>
                <a:gd name="connsiteY9" fmla="*/ 429006 h 1035177"/>
                <a:gd name="connsiteX10" fmla="*/ 6889 w 250538"/>
                <a:gd name="connsiteY10" fmla="*/ 422719 h 1035177"/>
                <a:gd name="connsiteX11" fmla="*/ 1841 w 250538"/>
                <a:gd name="connsiteY11" fmla="*/ 355949 h 1035177"/>
                <a:gd name="connsiteX12" fmla="*/ 74231 w 250538"/>
                <a:gd name="connsiteY12" fmla="*/ 5524 h 1035177"/>
                <a:gd name="connsiteX13" fmla="*/ 76993 w 250538"/>
                <a:gd name="connsiteY13" fmla="*/ 286 h 1035177"/>
                <a:gd name="connsiteX14" fmla="*/ 77183 w 250538"/>
                <a:gd name="connsiteY14" fmla="*/ 0 h 103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0538" h="1035177">
                  <a:moveTo>
                    <a:pt x="77183" y="0"/>
                  </a:moveTo>
                  <a:cubicBezTo>
                    <a:pt x="75278" y="25622"/>
                    <a:pt x="74326" y="51530"/>
                    <a:pt x="74326" y="77724"/>
                  </a:cubicBezTo>
                  <a:cubicBezTo>
                    <a:pt x="74326" y="259080"/>
                    <a:pt x="119855" y="429959"/>
                    <a:pt x="200342" y="579787"/>
                  </a:cubicBezTo>
                  <a:lnTo>
                    <a:pt x="200818" y="580739"/>
                  </a:lnTo>
                  <a:cubicBezTo>
                    <a:pt x="232631" y="640366"/>
                    <a:pt x="250538" y="708279"/>
                    <a:pt x="250538" y="780383"/>
                  </a:cubicBezTo>
                  <a:cubicBezTo>
                    <a:pt x="250538" y="875824"/>
                    <a:pt x="219011" y="963930"/>
                    <a:pt x="165766" y="1035177"/>
                  </a:cubicBezTo>
                  <a:lnTo>
                    <a:pt x="161861" y="868108"/>
                  </a:lnTo>
                  <a:cubicBezTo>
                    <a:pt x="160051" y="790003"/>
                    <a:pt x="135381" y="714185"/>
                    <a:pt x="90899" y="649986"/>
                  </a:cubicBezTo>
                  <a:lnTo>
                    <a:pt x="87566" y="645224"/>
                  </a:lnTo>
                  <a:cubicBezTo>
                    <a:pt x="42036" y="581501"/>
                    <a:pt x="14414" y="506825"/>
                    <a:pt x="7365" y="429006"/>
                  </a:cubicBezTo>
                  <a:lnTo>
                    <a:pt x="6889" y="422719"/>
                  </a:lnTo>
                  <a:lnTo>
                    <a:pt x="1841" y="355949"/>
                  </a:lnTo>
                  <a:cubicBezTo>
                    <a:pt x="-7303" y="234601"/>
                    <a:pt x="17747" y="113252"/>
                    <a:pt x="74231" y="5524"/>
                  </a:cubicBezTo>
                  <a:lnTo>
                    <a:pt x="76993" y="286"/>
                  </a:lnTo>
                  <a:lnTo>
                    <a:pt x="77183" y="0"/>
                  </a:lnTo>
                  <a:close/>
                </a:path>
              </a:pathLst>
            </a:custGeom>
            <a:solidFill>
              <a:srgbClr val="FFFFFF"/>
            </a:solidFill>
            <a:ln w="9525" cap="flat">
              <a:noFill/>
              <a:prstDash val="solid"/>
              <a:miter/>
            </a:ln>
          </p:spPr>
          <p:txBody>
            <a:bodyPr rtlCol="0" anchor="ctr"/>
            <a:lstStyle/>
            <a:p>
              <a:endParaRPr lang="zh-CN" altLang="en-US"/>
            </a:p>
          </p:txBody>
        </p:sp>
        <p:sp>
          <p:nvSpPr>
            <p:cNvPr id="11" name="任意多边形: 形状 10"/>
            <p:cNvSpPr/>
            <p:nvPr/>
          </p:nvSpPr>
          <p:spPr>
            <a:xfrm>
              <a:off x="10592575" y="536072"/>
              <a:ext cx="69552" cy="195885"/>
            </a:xfrm>
            <a:custGeom>
              <a:avLst/>
              <a:gdLst>
                <a:gd name="connsiteX0" fmla="*/ 311944 w 384399"/>
                <a:gd name="connsiteY0" fmla="*/ 0 h 1082611"/>
                <a:gd name="connsiteX1" fmla="*/ 359664 w 384399"/>
                <a:gd name="connsiteY1" fmla="*/ 580644 h 1082611"/>
                <a:gd name="connsiteX2" fmla="*/ 61150 w 384399"/>
                <a:gd name="connsiteY2" fmla="*/ 1082612 h 1082611"/>
                <a:gd name="connsiteX3" fmla="*/ 0 w 384399"/>
                <a:gd name="connsiteY3" fmla="*/ 864870 h 1082611"/>
                <a:gd name="connsiteX4" fmla="*/ 311658 w 384399"/>
                <a:gd name="connsiteY4" fmla="*/ 9906 h 1082611"/>
                <a:gd name="connsiteX5" fmla="*/ 311944 w 384399"/>
                <a:gd name="connsiteY5" fmla="*/ 0 h 1082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399" h="1082611">
                  <a:moveTo>
                    <a:pt x="311944" y="0"/>
                  </a:moveTo>
                  <a:cubicBezTo>
                    <a:pt x="385382" y="177641"/>
                    <a:pt x="406146" y="379000"/>
                    <a:pt x="359664" y="580644"/>
                  </a:cubicBezTo>
                  <a:cubicBezTo>
                    <a:pt x="312992" y="782765"/>
                    <a:pt x="205550" y="955072"/>
                    <a:pt x="61150" y="1082612"/>
                  </a:cubicBezTo>
                  <a:cubicBezTo>
                    <a:pt x="32480" y="1013174"/>
                    <a:pt x="11811" y="940118"/>
                    <a:pt x="0" y="864870"/>
                  </a:cubicBezTo>
                  <a:cubicBezTo>
                    <a:pt x="188023" y="629126"/>
                    <a:pt x="303181" y="332804"/>
                    <a:pt x="311658" y="9906"/>
                  </a:cubicBezTo>
                  <a:lnTo>
                    <a:pt x="311944" y="0"/>
                  </a:lnTo>
                  <a:close/>
                </a:path>
              </a:pathLst>
            </a:custGeom>
            <a:solidFill>
              <a:srgbClr val="FFFFFF"/>
            </a:solidFill>
            <a:ln w="9525" cap="flat">
              <a:noFill/>
              <a:prstDash val="solid"/>
              <a:miter/>
            </a:ln>
          </p:spPr>
          <p:txBody>
            <a:bodyPr rtlCol="0" anchor="ctr"/>
            <a:lstStyle/>
            <a:p>
              <a:endParaRPr lang="zh-CN" altLang="en-US"/>
            </a:p>
          </p:txBody>
        </p:sp>
        <p:sp>
          <p:nvSpPr>
            <p:cNvPr id="12" name="任意多边形: 形状 11"/>
            <p:cNvSpPr/>
            <p:nvPr/>
          </p:nvSpPr>
          <p:spPr>
            <a:xfrm>
              <a:off x="10590662" y="679099"/>
              <a:ext cx="147905" cy="132721"/>
            </a:xfrm>
            <a:custGeom>
              <a:avLst/>
              <a:gdLst>
                <a:gd name="connsiteX0" fmla="*/ 817436 w 817435"/>
                <a:gd name="connsiteY0" fmla="*/ 0 h 733520"/>
                <a:gd name="connsiteX1" fmla="*/ 538734 w 817435"/>
                <a:gd name="connsiteY1" fmla="*/ 484442 h 733520"/>
                <a:gd name="connsiteX2" fmla="*/ 0 w 817435"/>
                <a:gd name="connsiteY2" fmla="*/ 733520 h 733520"/>
                <a:gd name="connsiteX3" fmla="*/ 86392 w 817435"/>
                <a:gd name="connsiteY3" fmla="*/ 499872 h 733520"/>
                <a:gd name="connsiteX4" fmla="*/ 816388 w 817435"/>
                <a:gd name="connsiteY4" fmla="*/ 95 h 733520"/>
                <a:gd name="connsiteX5" fmla="*/ 817436 w 817435"/>
                <a:gd name="connsiteY5" fmla="*/ 0 h 73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7435" h="733520">
                  <a:moveTo>
                    <a:pt x="817436" y="0"/>
                  </a:moveTo>
                  <a:cubicBezTo>
                    <a:pt x="776764" y="179546"/>
                    <a:pt x="683609" y="349282"/>
                    <a:pt x="538734" y="484442"/>
                  </a:cubicBezTo>
                  <a:cubicBezTo>
                    <a:pt x="384239" y="628460"/>
                    <a:pt x="194691" y="711136"/>
                    <a:pt x="0" y="733520"/>
                  </a:cubicBezTo>
                  <a:cubicBezTo>
                    <a:pt x="18193" y="652939"/>
                    <a:pt x="47054" y="574357"/>
                    <a:pt x="86392" y="499872"/>
                  </a:cubicBezTo>
                  <a:cubicBezTo>
                    <a:pt x="396621" y="447770"/>
                    <a:pt x="660845" y="260223"/>
                    <a:pt x="816388" y="95"/>
                  </a:cubicBezTo>
                  <a:lnTo>
                    <a:pt x="817436" y="0"/>
                  </a:lnTo>
                  <a:close/>
                </a:path>
              </a:pathLst>
            </a:custGeom>
            <a:solidFill>
              <a:srgbClr val="FFFFFF"/>
            </a:solidFill>
            <a:ln w="9525" cap="flat">
              <a:noFill/>
              <a:prstDash val="solid"/>
              <a:miter/>
            </a:ln>
          </p:spPr>
          <p:txBody>
            <a:bodyPr rtlCol="0" anchor="ctr"/>
            <a:lstStyle/>
            <a:p>
              <a:endParaRPr lang="zh-CN" altLang="en-US"/>
            </a:p>
          </p:txBody>
        </p:sp>
      </p:grpSp>
      <p:pic>
        <p:nvPicPr>
          <p:cNvPr id="2" name="图片 1"/>
          <p:cNvPicPr>
            <a:picLocks noChangeAspect="1"/>
          </p:cNvPicPr>
          <p:nvPr userDrawn="1"/>
        </p:nvPicPr>
        <p:blipFill>
          <a:blip r:embed="rId3">
            <a:extLst>
              <a:ext uri="{BEBA8EAE-BF5A-486C-A8C5-ECC9F3942E4B}">
                <a14:imgProps xmlns:a14="http://schemas.microsoft.com/office/drawing/2010/main">
                  <a14:imgLayer r:embed="rId4">
                    <a14:imgEffect>
                      <a14:artisticBlur/>
                    </a14:imgEffect>
                  </a14:imgLayer>
                </a14:imgProps>
              </a:ext>
            </a:extLst>
          </a:blip>
          <a:srcRect t="63680" r="52445"/>
          <a:stretch>
            <a:fillRect/>
          </a:stretch>
        </p:blipFill>
        <p:spPr>
          <a:xfrm>
            <a:off x="9062724" y="0"/>
            <a:ext cx="3129276" cy="2258455"/>
          </a:xfrm>
          <a:custGeom>
            <a:avLst/>
            <a:gdLst>
              <a:gd name="connsiteX0" fmla="*/ 0 w 3129276"/>
              <a:gd name="connsiteY0" fmla="*/ 0 h 2258455"/>
              <a:gd name="connsiteX1" fmla="*/ 3129276 w 3129276"/>
              <a:gd name="connsiteY1" fmla="*/ 0 h 2258455"/>
              <a:gd name="connsiteX2" fmla="*/ 3129276 w 3129276"/>
              <a:gd name="connsiteY2" fmla="*/ 2258455 h 2258455"/>
              <a:gd name="connsiteX3" fmla="*/ 0 w 3129276"/>
              <a:gd name="connsiteY3" fmla="*/ 2258455 h 2258455"/>
            </a:gdLst>
            <a:ahLst/>
            <a:cxnLst>
              <a:cxn ang="0">
                <a:pos x="connsiteX0" y="connsiteY0"/>
              </a:cxn>
              <a:cxn ang="0">
                <a:pos x="connsiteX1" y="connsiteY1"/>
              </a:cxn>
              <a:cxn ang="0">
                <a:pos x="connsiteX2" y="connsiteY2"/>
              </a:cxn>
              <a:cxn ang="0">
                <a:pos x="connsiteX3" y="connsiteY3"/>
              </a:cxn>
            </a:cxnLst>
            <a:rect l="l" t="t" r="r" b="b"/>
            <a:pathLst>
              <a:path w="3129276" h="2258455">
                <a:moveTo>
                  <a:pt x="0" y="0"/>
                </a:moveTo>
                <a:lnTo>
                  <a:pt x="3129276" y="0"/>
                </a:lnTo>
                <a:lnTo>
                  <a:pt x="3129276" y="2258455"/>
                </a:lnTo>
                <a:lnTo>
                  <a:pt x="0" y="2258455"/>
                </a:lnTo>
                <a:close/>
              </a:path>
            </a:pathLst>
          </a:custGeom>
        </p:spPr>
      </p:pic>
      <p:pic>
        <p:nvPicPr>
          <p:cNvPr id="3" name="图片 2"/>
          <p:cNvPicPr>
            <a:picLocks noChangeAspect="1"/>
          </p:cNvPicPr>
          <p:nvPr userDrawn="1"/>
        </p:nvPicPr>
        <p:blipFill>
          <a:blip r:embed="rId3">
            <a:extLst>
              <a:ext uri="{BEBA8EAE-BF5A-486C-A8C5-ECC9F3942E4B}">
                <a14:imgProps xmlns:a14="http://schemas.microsoft.com/office/drawing/2010/main">
                  <a14:imgLayer r:embed="rId4">
                    <a14:imgEffect>
                      <a14:artisticBlur/>
                    </a14:imgEffect>
                  </a14:imgLayer>
                </a14:imgProps>
              </a:ext>
            </a:extLst>
          </a:blip>
          <a:srcRect l="47252" b="67869"/>
          <a:stretch>
            <a:fillRect/>
          </a:stretch>
        </p:blipFill>
        <p:spPr>
          <a:xfrm>
            <a:off x="0" y="2278082"/>
            <a:ext cx="7956574" cy="4579918"/>
          </a:xfrm>
          <a:custGeom>
            <a:avLst/>
            <a:gdLst>
              <a:gd name="connsiteX0" fmla="*/ 0 w 7956574"/>
              <a:gd name="connsiteY0" fmla="*/ 0 h 4579918"/>
              <a:gd name="connsiteX1" fmla="*/ 7956574 w 7956574"/>
              <a:gd name="connsiteY1" fmla="*/ 0 h 4579918"/>
              <a:gd name="connsiteX2" fmla="*/ 7956574 w 7956574"/>
              <a:gd name="connsiteY2" fmla="*/ 4579918 h 4579918"/>
              <a:gd name="connsiteX3" fmla="*/ 0 w 7956574"/>
              <a:gd name="connsiteY3" fmla="*/ 4579918 h 4579918"/>
            </a:gdLst>
            <a:ahLst/>
            <a:cxnLst>
              <a:cxn ang="0">
                <a:pos x="connsiteX0" y="connsiteY0"/>
              </a:cxn>
              <a:cxn ang="0">
                <a:pos x="connsiteX1" y="connsiteY1"/>
              </a:cxn>
              <a:cxn ang="0">
                <a:pos x="connsiteX2" y="connsiteY2"/>
              </a:cxn>
              <a:cxn ang="0">
                <a:pos x="connsiteX3" y="connsiteY3"/>
              </a:cxn>
            </a:cxnLst>
            <a:rect l="l" t="t" r="r" b="b"/>
            <a:pathLst>
              <a:path w="7956574" h="4579918">
                <a:moveTo>
                  <a:pt x="0" y="0"/>
                </a:moveTo>
                <a:lnTo>
                  <a:pt x="7956574" y="0"/>
                </a:lnTo>
                <a:lnTo>
                  <a:pt x="7956574" y="4579918"/>
                </a:lnTo>
                <a:lnTo>
                  <a:pt x="0" y="4579918"/>
                </a:lnTo>
                <a:close/>
              </a:path>
            </a:pathLst>
          </a:custGeom>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4.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4.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26.jpeg"/><Relationship Id="rId2" Type="http://schemas.openxmlformats.org/officeDocument/2006/relationships/tags" Target="../tags/tag6.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6.jpeg"/><Relationship Id="rId2" Type="http://schemas.openxmlformats.org/officeDocument/2006/relationships/tags" Target="../tags/tag8.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26.jpeg"/><Relationship Id="rId2" Type="http://schemas.openxmlformats.org/officeDocument/2006/relationships/tags" Target="../tags/tag10.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5.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svg"/><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81"/>
          <p:cNvPicPr>
            <a:picLocks noChangeAspect="1"/>
          </p:cNvPicPr>
          <p:nvPr/>
        </p:nvPicPr>
        <p:blipFill>
          <a:blip r:embed="rId1"/>
          <a:stretch>
            <a:fillRect/>
          </a:stretch>
        </p:blipFill>
        <p:spPr>
          <a:xfrm>
            <a:off x="0" y="0"/>
            <a:ext cx="12192000" cy="6857999"/>
          </a:xfrm>
          <a:prstGeom prst="rect">
            <a:avLst/>
          </a:prstGeom>
        </p:spPr>
      </p:pic>
      <p:sp>
        <p:nvSpPr>
          <p:cNvPr id="70" name="任意多边形: 形状 69"/>
          <p:cNvSpPr/>
          <p:nvPr/>
        </p:nvSpPr>
        <p:spPr>
          <a:xfrm>
            <a:off x="1" y="0"/>
            <a:ext cx="8153678" cy="6858000"/>
          </a:xfrm>
          <a:custGeom>
            <a:avLst/>
            <a:gdLst>
              <a:gd name="connsiteX0" fmla="*/ 0 w 8156305"/>
              <a:gd name="connsiteY0" fmla="*/ 0 h 6858000"/>
              <a:gd name="connsiteX1" fmla="*/ 2747627 w 8156305"/>
              <a:gd name="connsiteY1" fmla="*/ 0 h 6858000"/>
              <a:gd name="connsiteX2" fmla="*/ 3361582 w 8156305"/>
              <a:gd name="connsiteY2" fmla="*/ 196156 h 6858000"/>
              <a:gd name="connsiteX3" fmla="*/ 5372101 w 8156305"/>
              <a:gd name="connsiteY3" fmla="*/ 895350 h 6858000"/>
              <a:gd name="connsiteX4" fmla="*/ 8153401 w 8156305"/>
              <a:gd name="connsiteY4" fmla="*/ 2362200 h 6858000"/>
              <a:gd name="connsiteX5" fmla="*/ 7239001 w 8156305"/>
              <a:gd name="connsiteY5" fmla="*/ 4191000 h 6858000"/>
              <a:gd name="connsiteX6" fmla="*/ 6337937 w 8156305"/>
              <a:gd name="connsiteY6" fmla="*/ 6646869 h 6858000"/>
              <a:gd name="connsiteX7" fmla="*/ 6263189 w 8156305"/>
              <a:gd name="connsiteY7" fmla="*/ 6858000 h 6858000"/>
              <a:gd name="connsiteX8" fmla="*/ 0 w 8156305"/>
              <a:gd name="connsiteY8" fmla="*/ 6858000 h 6858000"/>
              <a:gd name="connsiteX0-1" fmla="*/ 0 w 8156305"/>
              <a:gd name="connsiteY0-2" fmla="*/ 0 h 6858000"/>
              <a:gd name="connsiteX1-3" fmla="*/ 2747627 w 8156305"/>
              <a:gd name="connsiteY1-4" fmla="*/ 0 h 6858000"/>
              <a:gd name="connsiteX2-5" fmla="*/ 3361582 w 8156305"/>
              <a:gd name="connsiteY2-6" fmla="*/ 196156 h 6858000"/>
              <a:gd name="connsiteX3-7" fmla="*/ 5372101 w 8156305"/>
              <a:gd name="connsiteY3-8" fmla="*/ 895350 h 6858000"/>
              <a:gd name="connsiteX4-9" fmla="*/ 8153401 w 8156305"/>
              <a:gd name="connsiteY4-10" fmla="*/ 2362200 h 6858000"/>
              <a:gd name="connsiteX5-11" fmla="*/ 7239001 w 8156305"/>
              <a:gd name="connsiteY5-12" fmla="*/ 4191000 h 6858000"/>
              <a:gd name="connsiteX6-13" fmla="*/ 6337937 w 8156305"/>
              <a:gd name="connsiteY6-14" fmla="*/ 6646869 h 6858000"/>
              <a:gd name="connsiteX7-15" fmla="*/ 6263189 w 8156305"/>
              <a:gd name="connsiteY7-16" fmla="*/ 6858000 h 6858000"/>
              <a:gd name="connsiteX8-17" fmla="*/ 0 w 8156305"/>
              <a:gd name="connsiteY8-18" fmla="*/ 6858000 h 6858000"/>
              <a:gd name="connsiteX9" fmla="*/ 0 w 8156305"/>
              <a:gd name="connsiteY9" fmla="*/ 0 h 6858000"/>
              <a:gd name="connsiteX0-19" fmla="*/ 0 w 8222959"/>
              <a:gd name="connsiteY0-20" fmla="*/ 0 h 6858000"/>
              <a:gd name="connsiteX1-21" fmla="*/ 2747627 w 8222959"/>
              <a:gd name="connsiteY1-22" fmla="*/ 0 h 6858000"/>
              <a:gd name="connsiteX2-23" fmla="*/ 3361582 w 8222959"/>
              <a:gd name="connsiteY2-24" fmla="*/ 196156 h 6858000"/>
              <a:gd name="connsiteX3-25" fmla="*/ 5372101 w 8222959"/>
              <a:gd name="connsiteY3-26" fmla="*/ 895350 h 6858000"/>
              <a:gd name="connsiteX4-27" fmla="*/ 8153401 w 8222959"/>
              <a:gd name="connsiteY4-28" fmla="*/ 2362200 h 6858000"/>
              <a:gd name="connsiteX5-29" fmla="*/ 7267576 w 8222959"/>
              <a:gd name="connsiteY5-30" fmla="*/ 4191000 h 6858000"/>
              <a:gd name="connsiteX6-31" fmla="*/ 6337937 w 8222959"/>
              <a:gd name="connsiteY6-32" fmla="*/ 6646869 h 6858000"/>
              <a:gd name="connsiteX7-33" fmla="*/ 6263189 w 8222959"/>
              <a:gd name="connsiteY7-34" fmla="*/ 6858000 h 6858000"/>
              <a:gd name="connsiteX8-35" fmla="*/ 0 w 8222959"/>
              <a:gd name="connsiteY8-36" fmla="*/ 6858000 h 6858000"/>
              <a:gd name="connsiteX9-37" fmla="*/ 0 w 8222959"/>
              <a:gd name="connsiteY9-38" fmla="*/ 0 h 6858000"/>
              <a:gd name="connsiteX0-39" fmla="*/ 0 w 8186527"/>
              <a:gd name="connsiteY0-40" fmla="*/ 0 h 6858000"/>
              <a:gd name="connsiteX1-41" fmla="*/ 2747627 w 8186527"/>
              <a:gd name="connsiteY1-42" fmla="*/ 0 h 6858000"/>
              <a:gd name="connsiteX2-43" fmla="*/ 3361582 w 8186527"/>
              <a:gd name="connsiteY2-44" fmla="*/ 196156 h 6858000"/>
              <a:gd name="connsiteX3-45" fmla="*/ 5372101 w 8186527"/>
              <a:gd name="connsiteY3-46" fmla="*/ 895350 h 6858000"/>
              <a:gd name="connsiteX4-47" fmla="*/ 8153401 w 8186527"/>
              <a:gd name="connsiteY4-48" fmla="*/ 2362200 h 6858000"/>
              <a:gd name="connsiteX5-49" fmla="*/ 7267576 w 8186527"/>
              <a:gd name="connsiteY5-50" fmla="*/ 4191000 h 6858000"/>
              <a:gd name="connsiteX6-51" fmla="*/ 6337937 w 8186527"/>
              <a:gd name="connsiteY6-52" fmla="*/ 6646869 h 6858000"/>
              <a:gd name="connsiteX7-53" fmla="*/ 6263189 w 8186527"/>
              <a:gd name="connsiteY7-54" fmla="*/ 6858000 h 6858000"/>
              <a:gd name="connsiteX8-55" fmla="*/ 0 w 8186527"/>
              <a:gd name="connsiteY8-56" fmla="*/ 6858000 h 6858000"/>
              <a:gd name="connsiteX9-57" fmla="*/ 0 w 8186527"/>
              <a:gd name="connsiteY9-58" fmla="*/ 0 h 6858000"/>
              <a:gd name="connsiteX0-59" fmla="*/ 0 w 8163747"/>
              <a:gd name="connsiteY0-60" fmla="*/ 0 h 6858000"/>
              <a:gd name="connsiteX1-61" fmla="*/ 2747627 w 8163747"/>
              <a:gd name="connsiteY1-62" fmla="*/ 0 h 6858000"/>
              <a:gd name="connsiteX2-63" fmla="*/ 3361582 w 8163747"/>
              <a:gd name="connsiteY2-64" fmla="*/ 196156 h 6858000"/>
              <a:gd name="connsiteX3-65" fmla="*/ 5372101 w 8163747"/>
              <a:gd name="connsiteY3-66" fmla="*/ 895350 h 6858000"/>
              <a:gd name="connsiteX4-67" fmla="*/ 8153401 w 8163747"/>
              <a:gd name="connsiteY4-68" fmla="*/ 2362200 h 6858000"/>
              <a:gd name="connsiteX5-69" fmla="*/ 7267576 w 8163747"/>
              <a:gd name="connsiteY5-70" fmla="*/ 4191000 h 6858000"/>
              <a:gd name="connsiteX6-71" fmla="*/ 6337937 w 8163747"/>
              <a:gd name="connsiteY6-72" fmla="*/ 6646869 h 6858000"/>
              <a:gd name="connsiteX7-73" fmla="*/ 6263189 w 8163747"/>
              <a:gd name="connsiteY7-74" fmla="*/ 6858000 h 6858000"/>
              <a:gd name="connsiteX8-75" fmla="*/ 0 w 8163747"/>
              <a:gd name="connsiteY8-76" fmla="*/ 6858000 h 6858000"/>
              <a:gd name="connsiteX9-77" fmla="*/ 0 w 8163747"/>
              <a:gd name="connsiteY9-78" fmla="*/ 0 h 6858000"/>
              <a:gd name="connsiteX0-79" fmla="*/ 0 w 8153678"/>
              <a:gd name="connsiteY0-80" fmla="*/ 0 h 6858000"/>
              <a:gd name="connsiteX1-81" fmla="*/ 2747627 w 8153678"/>
              <a:gd name="connsiteY1-82" fmla="*/ 0 h 6858000"/>
              <a:gd name="connsiteX2-83" fmla="*/ 3361582 w 8153678"/>
              <a:gd name="connsiteY2-84" fmla="*/ 196156 h 6858000"/>
              <a:gd name="connsiteX3-85" fmla="*/ 5372101 w 8153678"/>
              <a:gd name="connsiteY3-86" fmla="*/ 895350 h 6858000"/>
              <a:gd name="connsiteX4-87" fmla="*/ 8153401 w 8153678"/>
              <a:gd name="connsiteY4-88" fmla="*/ 2362200 h 6858000"/>
              <a:gd name="connsiteX5-89" fmla="*/ 7267576 w 8153678"/>
              <a:gd name="connsiteY5-90" fmla="*/ 4191000 h 6858000"/>
              <a:gd name="connsiteX6-91" fmla="*/ 6337937 w 8153678"/>
              <a:gd name="connsiteY6-92" fmla="*/ 6646869 h 6858000"/>
              <a:gd name="connsiteX7-93" fmla="*/ 6263189 w 8153678"/>
              <a:gd name="connsiteY7-94" fmla="*/ 6858000 h 6858000"/>
              <a:gd name="connsiteX8-95" fmla="*/ 0 w 8153678"/>
              <a:gd name="connsiteY8-96" fmla="*/ 6858000 h 6858000"/>
              <a:gd name="connsiteX9-97" fmla="*/ 0 w 8153678"/>
              <a:gd name="connsiteY9-98"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8153678" h="6858000">
                <a:moveTo>
                  <a:pt x="0" y="0"/>
                </a:moveTo>
                <a:lnTo>
                  <a:pt x="2747627" y="0"/>
                </a:lnTo>
                <a:lnTo>
                  <a:pt x="3361582" y="196156"/>
                </a:lnTo>
                <a:cubicBezTo>
                  <a:pt x="4132214" y="446187"/>
                  <a:pt x="4861323" y="695325"/>
                  <a:pt x="5372101" y="895350"/>
                </a:cubicBezTo>
                <a:cubicBezTo>
                  <a:pt x="6734176" y="1428750"/>
                  <a:pt x="8176667" y="2308970"/>
                  <a:pt x="8153401" y="2362200"/>
                </a:cubicBezTo>
                <a:cubicBezTo>
                  <a:pt x="7984919" y="2747669"/>
                  <a:pt x="7627258" y="3317875"/>
                  <a:pt x="7267576" y="4191000"/>
                </a:cubicBezTo>
                <a:cubicBezTo>
                  <a:pt x="7020295" y="4791274"/>
                  <a:pt x="6631673" y="5816241"/>
                  <a:pt x="6337937" y="6646869"/>
                </a:cubicBezTo>
                <a:lnTo>
                  <a:pt x="6263189" y="6858000"/>
                </a:lnTo>
                <a:lnTo>
                  <a:pt x="0" y="6858000"/>
                </a:lnTo>
                <a:lnTo>
                  <a:pt x="0" y="0"/>
                </a:lnTo>
                <a:close/>
              </a:path>
            </a:pathLst>
          </a:custGeom>
          <a:gradFill>
            <a:gsLst>
              <a:gs pos="100000">
                <a:schemeClr val="accent1">
                  <a:lumMod val="50000"/>
                </a:schemeClr>
              </a:gs>
              <a:gs pos="4587">
                <a:srgbClr val="005EB0"/>
              </a:gs>
              <a:gs pos="47000">
                <a:srgbClr val="005EB0">
                  <a:alpha val="60000"/>
                </a:srgbClr>
              </a:gs>
            </a:gsLst>
            <a:lin ang="4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椭圆 8"/>
          <p:cNvSpPr/>
          <p:nvPr/>
        </p:nvSpPr>
        <p:spPr>
          <a:xfrm rot="1380000">
            <a:off x="-976630" y="-2445385"/>
            <a:ext cx="7795260" cy="11431270"/>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椭圆 5"/>
          <p:cNvSpPr/>
          <p:nvPr/>
        </p:nvSpPr>
        <p:spPr>
          <a:xfrm rot="720000">
            <a:off x="-1391285" y="-2529840"/>
            <a:ext cx="8153400" cy="10597515"/>
          </a:xfrm>
          <a:prstGeom prst="ellipse">
            <a:avLst/>
          </a:prstGeom>
          <a:solidFill>
            <a:srgbClr val="5A7EB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 name="文本框 3"/>
          <p:cNvSpPr txBox="1"/>
          <p:nvPr/>
        </p:nvSpPr>
        <p:spPr>
          <a:xfrm>
            <a:off x="452805" y="1484301"/>
            <a:ext cx="3973195" cy="922020"/>
          </a:xfrm>
          <a:prstGeom prst="rect">
            <a:avLst/>
          </a:prstGeom>
          <a:noFill/>
        </p:spPr>
        <p:txBody>
          <a:bodyPr wrap="none" rtlCol="0">
            <a:spAutoFit/>
          </a:bodyPr>
          <a:p>
            <a:pPr algn="l"/>
            <a:r>
              <a:rPr lang="zh-CN" altLang="en-US" sz="5400" b="1" spc="300" dirty="0">
                <a:solidFill>
                  <a:schemeClr val="bg1"/>
                </a:solidFill>
                <a:cs typeface="+mn-ea"/>
                <a:sym typeface="+mn-lt"/>
              </a:rPr>
              <a:t>FlowVision</a:t>
            </a:r>
            <a:endParaRPr lang="zh-CN" altLang="en-US" sz="5400" b="1" spc="300" dirty="0">
              <a:solidFill>
                <a:schemeClr val="bg1"/>
              </a:solidFill>
              <a:cs typeface="+mn-ea"/>
              <a:sym typeface="+mn-lt"/>
            </a:endParaRPr>
          </a:p>
        </p:txBody>
      </p:sp>
      <p:sp>
        <p:nvSpPr>
          <p:cNvPr id="5" name="文本框 4"/>
          <p:cNvSpPr txBox="1"/>
          <p:nvPr/>
        </p:nvSpPr>
        <p:spPr>
          <a:xfrm>
            <a:off x="149275" y="2598764"/>
            <a:ext cx="6755765" cy="768350"/>
          </a:xfrm>
          <a:prstGeom prst="rect">
            <a:avLst/>
          </a:prstGeom>
          <a:noFill/>
        </p:spPr>
        <p:txBody>
          <a:bodyPr wrap="none" rtlCol="0">
            <a:spAutoFit/>
          </a:bodyPr>
          <a:p>
            <a:pPr algn="l"/>
            <a:r>
              <a:rPr lang="zh-CN" altLang="en-US" sz="4400" b="1" spc="300" dirty="0">
                <a:solidFill>
                  <a:schemeClr val="bg1"/>
                </a:solidFill>
                <a:cs typeface="+mn-ea"/>
                <a:sym typeface="+mn-lt"/>
              </a:rPr>
              <a:t>高速流量洞察可视化</a:t>
            </a:r>
            <a:r>
              <a:rPr lang="zh-CN" altLang="en-US" sz="4400" b="1" spc="300" dirty="0">
                <a:solidFill>
                  <a:schemeClr val="bg1"/>
                </a:solidFill>
                <a:cs typeface="+mn-ea"/>
                <a:sym typeface="+mn-lt"/>
              </a:rPr>
              <a:t>平台</a:t>
            </a:r>
            <a:endParaRPr lang="zh-CN" altLang="en-US" sz="4400" b="1" spc="300" dirty="0">
              <a:solidFill>
                <a:schemeClr val="bg1"/>
              </a:solidFill>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269240" y="1666875"/>
            <a:ext cx="7615555" cy="4555490"/>
          </a:xfrm>
          <a:prstGeom prst="rect">
            <a:avLst/>
          </a:prstGeom>
          <a:gradFill>
            <a:gsLst>
              <a:gs pos="0">
                <a:srgbClr val="AACDEC"/>
              </a:gs>
              <a:gs pos="100000">
                <a:srgbClr val="DFECF9"/>
              </a:gs>
            </a:gsLst>
            <a:lin ang="5400000" scaled="0"/>
          </a:gradFill>
          <a:ln w="12700" cap="flat" cmpd="sng" algn="ctr">
            <a:noFill/>
            <a:prstDash val="solid"/>
            <a:miter lim="800000"/>
          </a:ln>
          <a:effectLst>
            <a:outerShdw blurRad="457200" dist="241300" dir="2700000" algn="tl" rotWithShape="0">
              <a:srgbClr val="91BEE7">
                <a:alpha val="27000"/>
              </a:srgbClr>
            </a:outerShdw>
          </a:effectLst>
        </p:spPr>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 name="矩形 1"/>
          <p:cNvSpPr/>
          <p:nvPr/>
        </p:nvSpPr>
        <p:spPr>
          <a:xfrm>
            <a:off x="8356600" y="0"/>
            <a:ext cx="3835400" cy="6858000"/>
          </a:xfrm>
          <a:prstGeom prst="rect">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8486775" y="1201420"/>
            <a:ext cx="3481070" cy="4373245"/>
          </a:xfrm>
          <a:prstGeom prst="round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Title 6"/>
          <p:cNvSpPr txBox="1"/>
          <p:nvPr>
            <p:custDataLst>
              <p:tags r:id="rId1"/>
            </p:custDataLst>
          </p:nvPr>
        </p:nvSpPr>
        <p:spPr>
          <a:xfrm>
            <a:off x="268975" y="471941"/>
            <a:ext cx="4328160" cy="53403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a:lnSpc>
                <a:spcPct val="100000"/>
              </a:lnSpc>
              <a:spcBef>
                <a:spcPts val="1000"/>
              </a:spcBef>
              <a:buSzPct val="100000"/>
            </a:pPr>
            <a:r>
              <a:rPr lang="zh-CN" altLang="en-US"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系统简介</a:t>
            </a:r>
            <a:r>
              <a:rPr lang="en-US" altLang="zh-CN"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t>
            </a:r>
            <a:r>
              <a:rPr lang="zh-CN" altLang="en-US"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界面关系</a:t>
            </a:r>
            <a:endParaRPr lang="zh-CN" altLang="en-US"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cxnSp>
        <p:nvCxnSpPr>
          <p:cNvPr id="8" name="直接连接符 7"/>
          <p:cNvCxnSpPr/>
          <p:nvPr/>
        </p:nvCxnSpPr>
        <p:spPr>
          <a:xfrm>
            <a:off x="353963" y="1031240"/>
            <a:ext cx="41125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8676640" y="1909445"/>
            <a:ext cx="3195320" cy="3968750"/>
          </a:xfrm>
          <a:prstGeom prst="rect">
            <a:avLst/>
          </a:prstGeom>
          <a:noFill/>
          <a:ln w="9525">
            <a:noFill/>
          </a:ln>
        </p:spPr>
        <p:txBody>
          <a:bodyPr>
            <a:noAutofit/>
          </a:bodyPr>
          <a:p>
            <a:pPr marL="0" indent="0" algn="l"/>
            <a:r>
              <a:rPr lang="en-US" sz="2000" b="0">
                <a:solidFill>
                  <a:schemeClr val="bg1"/>
                </a:solidFill>
                <a:latin typeface="Times New Roman" panose="02020603050405020304" charset="0"/>
                <a:cs typeface="宋体" panose="02010600030101010101" pitchFamily="2" charset="-122"/>
              </a:rPr>
              <a:t>FlowVison</a:t>
            </a:r>
            <a:r>
              <a:rPr lang="zh-CN" sz="2000" b="0">
                <a:solidFill>
                  <a:schemeClr val="bg1"/>
                </a:solidFill>
                <a:latin typeface="Times New Roman" panose="02020603050405020304" charset="0"/>
                <a:cs typeface="宋体" panose="02010600030101010101" pitchFamily="2" charset="-122"/>
              </a:rPr>
              <a:t>将数据可视化贯彻到了每一个界面中，在相应的界面中我们都运用了相应的工具来对于数据进行系统化地展示，值得一提的是在流量预测界面会使用并感受我们嵌入的深度学习模型，这也是</a:t>
            </a:r>
            <a:r>
              <a:rPr lang="en-US" sz="2000" b="0">
                <a:solidFill>
                  <a:schemeClr val="bg1"/>
                </a:solidFill>
                <a:latin typeface="Times New Roman" panose="02020603050405020304" charset="0"/>
                <a:cs typeface="宋体" panose="02010600030101010101" pitchFamily="2" charset="-122"/>
              </a:rPr>
              <a:t>FlowVison</a:t>
            </a:r>
            <a:r>
              <a:rPr lang="zh-CN" sz="2000" b="0">
                <a:solidFill>
                  <a:schemeClr val="bg1"/>
                </a:solidFill>
                <a:latin typeface="Times New Roman" panose="02020603050405020304" charset="0"/>
                <a:cs typeface="宋体" panose="02010600030101010101" pitchFamily="2" charset="-122"/>
              </a:rPr>
              <a:t>中的“</a:t>
            </a:r>
            <a:r>
              <a:rPr lang="en-US" sz="2000" b="0">
                <a:solidFill>
                  <a:schemeClr val="bg1"/>
                </a:solidFill>
                <a:latin typeface="Times New Roman" panose="02020603050405020304" charset="0"/>
                <a:cs typeface="宋体" panose="02010600030101010101" pitchFamily="2" charset="-122"/>
              </a:rPr>
              <a:t>Flow</a:t>
            </a:r>
            <a:r>
              <a:rPr lang="zh-CN" sz="2000" b="0">
                <a:solidFill>
                  <a:schemeClr val="bg1"/>
                </a:solidFill>
                <a:latin typeface="Times New Roman" panose="02020603050405020304" charset="0"/>
                <a:cs typeface="宋体" panose="02010600030101010101" pitchFamily="2" charset="-122"/>
              </a:rPr>
              <a:t>”的由来</a:t>
            </a:r>
            <a:endParaRPr lang="zh-CN" altLang="en-US" sz="2000" b="0">
              <a:solidFill>
                <a:schemeClr val="bg1"/>
              </a:solidFill>
              <a:latin typeface="Times New Roman" panose="02020603050405020304" charset="0"/>
              <a:cs typeface="宋体" panose="02010600030101010101" pitchFamily="2" charset="-122"/>
            </a:endParaRPr>
          </a:p>
        </p:txBody>
      </p:sp>
      <p:sp>
        <p:nvSpPr>
          <p:cNvPr id="46" name="矩形: 圆角 45"/>
          <p:cNvSpPr/>
          <p:nvPr/>
        </p:nvSpPr>
        <p:spPr>
          <a:xfrm>
            <a:off x="3132439" y="2100484"/>
            <a:ext cx="1889198" cy="73176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前端</a:t>
            </a:r>
            <a:r>
              <a:rPr lang="zh-CN" altLang="en-US"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界面</a:t>
            </a:r>
            <a:endParaRPr lang="zh-CN" altLang="en-US"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7" name="矩形: 圆角 45"/>
          <p:cNvSpPr/>
          <p:nvPr/>
        </p:nvSpPr>
        <p:spPr>
          <a:xfrm>
            <a:off x="3344545" y="3206750"/>
            <a:ext cx="1464945" cy="668655"/>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solidFill>
                  <a:schemeClr val="accent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主界面</a:t>
            </a:r>
            <a:endParaRPr lang="zh-CN" altLang="en-US" b="1" dirty="0">
              <a:solidFill>
                <a:schemeClr val="accent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7" name="左中括号 26"/>
          <p:cNvSpPr/>
          <p:nvPr/>
        </p:nvSpPr>
        <p:spPr>
          <a:xfrm rot="5400000">
            <a:off x="3937000" y="1495425"/>
            <a:ext cx="280035" cy="5789930"/>
          </a:xfrm>
          <a:prstGeom prst="leftBracket">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28" name="左中括号 27"/>
          <p:cNvSpPr/>
          <p:nvPr/>
        </p:nvSpPr>
        <p:spPr>
          <a:xfrm rot="5400000">
            <a:off x="1725930" y="4050030"/>
            <a:ext cx="297180" cy="2516505"/>
          </a:xfrm>
          <a:prstGeom prst="leftBracket">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txBody>
          <a:bodyPr rtlCol="0" anchor="ctr"/>
          <a:p>
            <a:pPr algn="ctr"/>
            <a:endParaRPr lang="zh-CN" altLang="en-US"/>
          </a:p>
        </p:txBody>
      </p:sp>
      <p:sp>
        <p:nvSpPr>
          <p:cNvPr id="29" name="文本框 28"/>
          <p:cNvSpPr txBox="1"/>
          <p:nvPr/>
        </p:nvSpPr>
        <p:spPr>
          <a:xfrm>
            <a:off x="353695" y="4614545"/>
            <a:ext cx="3199765" cy="280670"/>
          </a:xfrm>
          <a:prstGeom prst="rect">
            <a:avLst/>
          </a:prstGeom>
          <a:noFill/>
        </p:spPr>
        <p:txBody>
          <a:bodyPr wrap="square" rtlCol="0">
            <a:noAutofit/>
          </a:bodyPr>
          <a:p>
            <a:r>
              <a:rPr lang="zh-CN" altLang="en-US" sz="1400"/>
              <a:t>具体省份详细及流量预测界面</a:t>
            </a:r>
            <a:endParaRPr lang="zh-CN" altLang="en-US" sz="1400"/>
          </a:p>
        </p:txBody>
      </p:sp>
      <p:sp>
        <p:nvSpPr>
          <p:cNvPr id="30" name="文本框 29"/>
          <p:cNvSpPr txBox="1"/>
          <p:nvPr/>
        </p:nvSpPr>
        <p:spPr>
          <a:xfrm>
            <a:off x="3132455" y="4581525"/>
            <a:ext cx="3199765" cy="280670"/>
          </a:xfrm>
          <a:prstGeom prst="rect">
            <a:avLst/>
          </a:prstGeom>
          <a:noFill/>
        </p:spPr>
        <p:txBody>
          <a:bodyPr wrap="square" rtlCol="0">
            <a:noAutofit/>
          </a:bodyPr>
          <a:p>
            <a:r>
              <a:rPr lang="zh-CN" altLang="en-US" sz="1400"/>
              <a:t>动态省份地图浏览界面</a:t>
            </a:r>
            <a:endParaRPr lang="zh-CN" altLang="en-US" sz="1400"/>
          </a:p>
        </p:txBody>
      </p:sp>
      <p:sp>
        <p:nvSpPr>
          <p:cNvPr id="31" name="文本框 30"/>
          <p:cNvSpPr txBox="1"/>
          <p:nvPr/>
        </p:nvSpPr>
        <p:spPr>
          <a:xfrm>
            <a:off x="5955030" y="4625340"/>
            <a:ext cx="2193925" cy="280670"/>
          </a:xfrm>
          <a:prstGeom prst="rect">
            <a:avLst/>
          </a:prstGeom>
          <a:noFill/>
        </p:spPr>
        <p:txBody>
          <a:bodyPr wrap="square" rtlCol="0">
            <a:noAutofit/>
          </a:bodyPr>
          <a:p>
            <a:r>
              <a:rPr lang="zh-CN" altLang="en-US" sz="1400"/>
              <a:t>动态高速信息可视化</a:t>
            </a:r>
            <a:endParaRPr lang="zh-CN" altLang="en-US" sz="1400"/>
          </a:p>
        </p:txBody>
      </p:sp>
      <p:cxnSp>
        <p:nvCxnSpPr>
          <p:cNvPr id="32" name="直接连接符 31"/>
          <p:cNvCxnSpPr>
            <a:stCxn id="46" idx="2"/>
            <a:endCxn id="17" idx="0"/>
          </p:cNvCxnSpPr>
          <p:nvPr/>
        </p:nvCxnSpPr>
        <p:spPr>
          <a:xfrm>
            <a:off x="4076700" y="2832100"/>
            <a:ext cx="635" cy="374650"/>
          </a:xfrm>
          <a:prstGeom prst="line">
            <a:avLst/>
          </a:prstGeom>
        </p:spPr>
        <p:style>
          <a:lnRef idx="2">
            <a:schemeClr val="accent1"/>
          </a:lnRef>
          <a:fillRef idx="0">
            <a:srgbClr val="FFFFFF"/>
          </a:fillRef>
          <a:effectRef idx="0">
            <a:srgbClr val="FFFFFF"/>
          </a:effectRef>
          <a:fontRef idx="minor">
            <a:schemeClr val="tx1"/>
          </a:fontRef>
        </p:style>
      </p:cxnSp>
      <p:cxnSp>
        <p:nvCxnSpPr>
          <p:cNvPr id="33" name="直接连接符 32"/>
          <p:cNvCxnSpPr>
            <a:stCxn id="17" idx="2"/>
            <a:endCxn id="27" idx="1"/>
          </p:cNvCxnSpPr>
          <p:nvPr/>
        </p:nvCxnSpPr>
        <p:spPr>
          <a:xfrm>
            <a:off x="4077335" y="3875405"/>
            <a:ext cx="0" cy="375285"/>
          </a:xfrm>
          <a:prstGeom prst="line">
            <a:avLst/>
          </a:prstGeom>
        </p:spPr>
        <p:style>
          <a:lnRef idx="2">
            <a:schemeClr val="accent1"/>
          </a:lnRef>
          <a:fillRef idx="0">
            <a:srgbClr val="FFFFFF"/>
          </a:fillRef>
          <a:effectRef idx="0">
            <a:srgbClr val="FFFFFF"/>
          </a:effectRef>
          <a:fontRef idx="minor">
            <a:schemeClr val="tx1"/>
          </a:fontRef>
        </p:style>
      </p:cxnSp>
      <p:cxnSp>
        <p:nvCxnSpPr>
          <p:cNvPr id="34" name="直接连接符 33"/>
          <p:cNvCxnSpPr/>
          <p:nvPr/>
        </p:nvCxnSpPr>
        <p:spPr>
          <a:xfrm>
            <a:off x="1875155" y="4935855"/>
            <a:ext cx="0" cy="462280"/>
          </a:xfrm>
          <a:prstGeom prst="line">
            <a:avLst/>
          </a:prstGeom>
          <a:ln w="31750" cap="rnd">
            <a:solidFill>
              <a:schemeClr val="accent1"/>
            </a:solidFill>
            <a:round/>
          </a:ln>
        </p:spPr>
        <p:style>
          <a:lnRef idx="0">
            <a:srgbClr val="FFFFFF"/>
          </a:lnRef>
          <a:fillRef idx="0">
            <a:srgbClr val="FFFFFF"/>
          </a:fillRef>
          <a:effectRef idx="0">
            <a:srgbClr val="FFFFFF"/>
          </a:effectRef>
          <a:fontRef idx="minor">
            <a:schemeClr val="tx1"/>
          </a:fontRef>
        </p:style>
      </p:cxnSp>
      <p:sp>
        <p:nvSpPr>
          <p:cNvPr id="35" name="文本框 34"/>
          <p:cNvSpPr txBox="1"/>
          <p:nvPr/>
        </p:nvSpPr>
        <p:spPr>
          <a:xfrm>
            <a:off x="5616575" y="5254625"/>
            <a:ext cx="2870200" cy="280670"/>
          </a:xfrm>
          <a:prstGeom prst="rect">
            <a:avLst/>
          </a:prstGeom>
          <a:noFill/>
        </p:spPr>
        <p:txBody>
          <a:bodyPr wrap="square" rtlCol="0">
            <a:noAutofit/>
          </a:bodyPr>
          <a:p>
            <a:r>
              <a:rPr lang="zh-CN" altLang="en-US" sz="1400"/>
              <a:t>结合</a:t>
            </a:r>
            <a:r>
              <a:rPr lang="en-US" altLang="zh-CN" sz="1400"/>
              <a:t>echarts</a:t>
            </a:r>
            <a:r>
              <a:rPr lang="zh-CN" altLang="en-US" sz="1400"/>
              <a:t>图标可视化</a:t>
            </a:r>
            <a:r>
              <a:rPr lang="zh-CN" altLang="en-US" sz="1400"/>
              <a:t>展示</a:t>
            </a:r>
            <a:endParaRPr lang="zh-CN" altLang="en-US" sz="1400"/>
          </a:p>
        </p:txBody>
      </p:sp>
      <p:cxnSp>
        <p:nvCxnSpPr>
          <p:cNvPr id="36" name="直接连接符 35"/>
          <p:cNvCxnSpPr/>
          <p:nvPr/>
        </p:nvCxnSpPr>
        <p:spPr>
          <a:xfrm flipH="1">
            <a:off x="6971665" y="4889500"/>
            <a:ext cx="635" cy="348615"/>
          </a:xfrm>
          <a:prstGeom prst="line">
            <a:avLst/>
          </a:prstGeom>
        </p:spPr>
        <p:style>
          <a:lnRef idx="2">
            <a:schemeClr val="accent1"/>
          </a:lnRef>
          <a:fillRef idx="0">
            <a:srgbClr val="FFFFFF"/>
          </a:fillRef>
          <a:effectRef idx="0">
            <a:srgbClr val="FFFFFF"/>
          </a:effectRef>
          <a:fontRef idx="minor">
            <a:schemeClr val="tx1"/>
          </a:fontRef>
        </p:style>
      </p:cxnSp>
      <p:sp>
        <p:nvSpPr>
          <p:cNvPr id="37" name="文本框 36"/>
          <p:cNvSpPr txBox="1"/>
          <p:nvPr/>
        </p:nvSpPr>
        <p:spPr>
          <a:xfrm>
            <a:off x="3225800" y="5193030"/>
            <a:ext cx="1670050" cy="280670"/>
          </a:xfrm>
          <a:prstGeom prst="rect">
            <a:avLst/>
          </a:prstGeom>
          <a:noFill/>
        </p:spPr>
        <p:txBody>
          <a:bodyPr wrap="square" rtlCol="0">
            <a:noAutofit/>
          </a:bodyPr>
          <a:p>
            <a:r>
              <a:rPr lang="zh-CN" altLang="en-US" sz="1400"/>
              <a:t>调用百度地图</a:t>
            </a:r>
            <a:r>
              <a:rPr lang="en-US" altLang="zh-CN" sz="1400"/>
              <a:t>api</a:t>
            </a:r>
            <a:endParaRPr lang="en-US" altLang="zh-CN" sz="1400"/>
          </a:p>
        </p:txBody>
      </p:sp>
      <p:cxnSp>
        <p:nvCxnSpPr>
          <p:cNvPr id="38" name="直接连接符 37"/>
          <p:cNvCxnSpPr/>
          <p:nvPr/>
        </p:nvCxnSpPr>
        <p:spPr>
          <a:xfrm>
            <a:off x="4077970" y="4886325"/>
            <a:ext cx="0" cy="297180"/>
          </a:xfrm>
          <a:prstGeom prst="line">
            <a:avLst/>
          </a:prstGeom>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205105" y="5574665"/>
            <a:ext cx="1670050" cy="280670"/>
          </a:xfrm>
          <a:prstGeom prst="rect">
            <a:avLst/>
          </a:prstGeom>
          <a:noFill/>
        </p:spPr>
        <p:txBody>
          <a:bodyPr wrap="square" rtlCol="0">
            <a:noAutofit/>
          </a:bodyPr>
          <a:p>
            <a:r>
              <a:rPr lang="zh-CN" altLang="en-US" sz="1200"/>
              <a:t>可视化后端数据</a:t>
            </a:r>
            <a:endParaRPr lang="zh-CN" altLang="en-US" sz="1200"/>
          </a:p>
        </p:txBody>
      </p:sp>
      <p:sp>
        <p:nvSpPr>
          <p:cNvPr id="40" name="文本框 39"/>
          <p:cNvSpPr txBox="1"/>
          <p:nvPr/>
        </p:nvSpPr>
        <p:spPr>
          <a:xfrm>
            <a:off x="1462405" y="5591175"/>
            <a:ext cx="1670050" cy="280670"/>
          </a:xfrm>
          <a:prstGeom prst="rect">
            <a:avLst/>
          </a:prstGeom>
          <a:noFill/>
        </p:spPr>
        <p:txBody>
          <a:bodyPr wrap="square" rtlCol="0">
            <a:noAutofit/>
          </a:bodyPr>
          <a:p>
            <a:r>
              <a:rPr lang="zh-CN" altLang="en-US" sz="1200"/>
              <a:t>模型预测</a:t>
            </a:r>
            <a:r>
              <a:rPr lang="zh-CN" altLang="en-US" sz="1200"/>
              <a:t>功能</a:t>
            </a:r>
            <a:endParaRPr lang="zh-CN" altLang="en-US" sz="1200"/>
          </a:p>
        </p:txBody>
      </p:sp>
      <p:sp>
        <p:nvSpPr>
          <p:cNvPr id="41" name="文本框 40"/>
          <p:cNvSpPr txBox="1"/>
          <p:nvPr/>
        </p:nvSpPr>
        <p:spPr>
          <a:xfrm>
            <a:off x="2523490" y="5584825"/>
            <a:ext cx="1670050" cy="280670"/>
          </a:xfrm>
          <a:prstGeom prst="rect">
            <a:avLst/>
          </a:prstGeom>
          <a:noFill/>
        </p:spPr>
        <p:txBody>
          <a:bodyPr wrap="square" rtlCol="0">
            <a:noAutofit/>
          </a:bodyPr>
          <a:p>
            <a:r>
              <a:rPr lang="zh-CN" altLang="en-US" sz="1200"/>
              <a:t>道路里程数据</a:t>
            </a:r>
            <a:r>
              <a:rPr lang="zh-CN" altLang="en-US" sz="1200"/>
              <a:t>可视化</a:t>
            </a:r>
            <a:endParaRPr lang="zh-CN" altLang="en-US" sz="12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11441390" y="6135412"/>
            <a:ext cx="1362252" cy="1362252"/>
          </a:xfrm>
          <a:prstGeom prst="ellipse">
            <a:avLst/>
          </a:prstGeom>
          <a:gradFill flip="none" rotWithShape="1">
            <a:gsLst>
              <a:gs pos="0">
                <a:schemeClr val="accent1">
                  <a:alpha val="64000"/>
                </a:schemeClr>
              </a:gs>
              <a:gs pos="100000">
                <a:schemeClr val="accent1">
                  <a:alpha val="0"/>
                </a:schemeClr>
              </a:gs>
            </a:gsLst>
            <a:lin ang="2700000" scaled="1"/>
            <a:tileRect/>
          </a:gra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8" name="椭圆 77"/>
          <p:cNvSpPr/>
          <p:nvPr/>
        </p:nvSpPr>
        <p:spPr>
          <a:xfrm>
            <a:off x="3362496" y="5128310"/>
            <a:ext cx="628250" cy="628250"/>
          </a:xfrm>
          <a:prstGeom prst="ellipse">
            <a:avLst/>
          </a:prstGeom>
          <a:gradFill>
            <a:gsLst>
              <a:gs pos="0">
                <a:schemeClr val="accent1">
                  <a:alpha val="40000"/>
                </a:schemeClr>
              </a:gs>
              <a:gs pos="100000">
                <a:schemeClr val="accent1">
                  <a:alpha val="0"/>
                </a:schemeClr>
              </a:gs>
            </a:gsLst>
            <a:lin ang="270000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0" name="椭圆 79"/>
          <p:cNvSpPr/>
          <p:nvPr/>
        </p:nvSpPr>
        <p:spPr>
          <a:xfrm>
            <a:off x="5996786" y="5663440"/>
            <a:ext cx="419487" cy="419487"/>
          </a:xfrm>
          <a:prstGeom prst="ellipse">
            <a:avLst/>
          </a:prstGeom>
          <a:gradFill>
            <a:gsLst>
              <a:gs pos="0">
                <a:schemeClr val="accent1">
                  <a:alpha val="40000"/>
                </a:schemeClr>
              </a:gs>
              <a:gs pos="100000">
                <a:schemeClr val="accent1">
                  <a:alpha val="0"/>
                </a:schemeClr>
              </a:gs>
            </a:gsLst>
            <a:lin ang="2700000" scaled="1"/>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 name="直接连接符 1"/>
          <p:cNvCxnSpPr/>
          <p:nvPr/>
        </p:nvCxnSpPr>
        <p:spPr>
          <a:xfrm flipH="1">
            <a:off x="-615950" y="-48260"/>
            <a:ext cx="880110" cy="50101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458470" y="-48260"/>
            <a:ext cx="1907540" cy="108585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sp>
        <p:nvSpPr>
          <p:cNvPr id="4" name="任意多边形: 形状 3"/>
          <p:cNvSpPr/>
          <p:nvPr/>
        </p:nvSpPr>
        <p:spPr>
          <a:xfrm>
            <a:off x="-617220" y="-51435"/>
            <a:ext cx="883285" cy="506730"/>
          </a:xfrm>
          <a:custGeom>
            <a:avLst/>
            <a:gdLst>
              <a:gd name="connsiteX0" fmla="*/ 883386 w 883386"/>
              <a:gd name="connsiteY0" fmla="*/ 5524 h 506641"/>
              <a:gd name="connsiteX1" fmla="*/ 3136 w 883386"/>
              <a:gd name="connsiteY1" fmla="*/ 506641 h 506641"/>
              <a:gd name="connsiteX2" fmla="*/ 0 w 883386"/>
              <a:gd name="connsiteY2" fmla="*/ 501117 h 506641"/>
              <a:gd name="connsiteX3" fmla="*/ 880249 w 883386"/>
              <a:gd name="connsiteY3" fmla="*/ 0 h 506641"/>
              <a:gd name="connsiteX4" fmla="*/ 883386 w 883386"/>
              <a:gd name="connsiteY4" fmla="*/ 5524 h 506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386" h="506641">
                <a:moveTo>
                  <a:pt x="883386" y="5524"/>
                </a:moveTo>
                <a:lnTo>
                  <a:pt x="3136" y="506641"/>
                </a:lnTo>
                <a:lnTo>
                  <a:pt x="0" y="501117"/>
                </a:lnTo>
                <a:lnTo>
                  <a:pt x="880249" y="0"/>
                </a:lnTo>
                <a:lnTo>
                  <a:pt x="883386"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任意多边形: 形状 4"/>
          <p:cNvSpPr/>
          <p:nvPr/>
        </p:nvSpPr>
        <p:spPr>
          <a:xfrm>
            <a:off x="-459740" y="-51435"/>
            <a:ext cx="1910715" cy="1091565"/>
          </a:xfrm>
          <a:custGeom>
            <a:avLst/>
            <a:gdLst>
              <a:gd name="connsiteX0" fmla="*/ 1910588 w 1910588"/>
              <a:gd name="connsiteY0" fmla="*/ 5524 h 1091413"/>
              <a:gd name="connsiteX1" fmla="*/ 3150 w 1910588"/>
              <a:gd name="connsiteY1" fmla="*/ 1091413 h 1091413"/>
              <a:gd name="connsiteX2" fmla="*/ 0 w 1910588"/>
              <a:gd name="connsiteY2" fmla="*/ 1085901 h 1091413"/>
              <a:gd name="connsiteX3" fmla="*/ 1907451 w 1910588"/>
              <a:gd name="connsiteY3" fmla="*/ 0 h 1091413"/>
              <a:gd name="connsiteX4" fmla="*/ 1910588 w 1910588"/>
              <a:gd name="connsiteY4" fmla="*/ 5524 h 109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588" h="1091413">
                <a:moveTo>
                  <a:pt x="1910588" y="5524"/>
                </a:moveTo>
                <a:lnTo>
                  <a:pt x="3150" y="1091413"/>
                </a:lnTo>
                <a:lnTo>
                  <a:pt x="0" y="1085901"/>
                </a:lnTo>
                <a:lnTo>
                  <a:pt x="1907451" y="0"/>
                </a:lnTo>
                <a:lnTo>
                  <a:pt x="1910588"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Title 6"/>
          <p:cNvSpPr txBox="1"/>
          <p:nvPr>
            <p:custDataLst>
              <p:tags r:id="rId1"/>
            </p:custDataLst>
          </p:nvPr>
        </p:nvSpPr>
        <p:spPr>
          <a:xfrm>
            <a:off x="268975" y="471941"/>
            <a:ext cx="980440" cy="53403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spcBef>
                <a:spcPts val="1000"/>
              </a:spcBef>
              <a:buSzPct val="100000"/>
            </a:pPr>
            <a:r>
              <a:rPr lang="zh-CN" altLang="en-US"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前</a:t>
            </a:r>
            <a:r>
              <a:rPr lang="zh-CN" altLang="en-US"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端</a:t>
            </a:r>
            <a:endParaRPr lang="zh-CN" altLang="en-US"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cxnSp>
        <p:nvCxnSpPr>
          <p:cNvPr id="8" name="直接连接符 7"/>
          <p:cNvCxnSpPr/>
          <p:nvPr/>
        </p:nvCxnSpPr>
        <p:spPr>
          <a:xfrm>
            <a:off x="353963" y="1031240"/>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40688" y="5925669"/>
            <a:ext cx="419487" cy="419487"/>
          </a:xfrm>
          <a:prstGeom prst="ellipse">
            <a:avLst/>
          </a:prstGeom>
          <a:gradFill>
            <a:gsLst>
              <a:gs pos="0">
                <a:schemeClr val="accent1">
                  <a:alpha val="40000"/>
                </a:schemeClr>
              </a:gs>
              <a:gs pos="100000">
                <a:schemeClr val="accent1">
                  <a:alpha val="0"/>
                </a:schemeClr>
              </a:gs>
            </a:gsLst>
            <a:lin ang="2700000" scaled="1"/>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矩形 12"/>
          <p:cNvSpPr/>
          <p:nvPr/>
        </p:nvSpPr>
        <p:spPr>
          <a:xfrm>
            <a:off x="0" y="1406820"/>
            <a:ext cx="7559579" cy="2450439"/>
          </a:xfrm>
          <a:prstGeom prst="rect">
            <a:avLst/>
          </a:prstGeom>
          <a:solidFill>
            <a:srgbClr val="5A7EB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highlight>
                <a:srgbClr val="FFFF00"/>
              </a:highligh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矩形 14"/>
          <p:cNvSpPr/>
          <p:nvPr/>
        </p:nvSpPr>
        <p:spPr>
          <a:xfrm>
            <a:off x="0" y="4112255"/>
            <a:ext cx="7559579" cy="249601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矩形 15"/>
          <p:cNvSpPr/>
          <p:nvPr/>
        </p:nvSpPr>
        <p:spPr>
          <a:xfrm>
            <a:off x="316440" y="1528018"/>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技术选择</a:t>
            </a:r>
            <a:r>
              <a:rPr kumimoji="0" lang="zh-CN" altLang="en-US"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原因</a:t>
            </a:r>
            <a:endParaRPr kumimoji="0" lang="zh-CN" altLang="en-US"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矩形 16"/>
          <p:cNvSpPr/>
          <p:nvPr/>
        </p:nvSpPr>
        <p:spPr>
          <a:xfrm>
            <a:off x="340360" y="4784090"/>
            <a:ext cx="6934200" cy="398145"/>
          </a:xfrm>
          <a:prstGeom prst="rect">
            <a:avLst/>
          </a:prstGeom>
        </p:spPr>
        <p:txBody>
          <a:bodyPr wrap="none">
            <a:noAutofit/>
          </a:bodyPr>
          <a:lstStyle/>
          <a:p>
            <a:pPr algn="l"/>
            <a:r>
              <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功能类优先的</a:t>
            </a:r>
            <a:r>
              <a:rPr lang="en-US" altLang="zh-CN"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CSS</a:t>
            </a:r>
            <a:r>
              <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框架</a:t>
            </a:r>
            <a:endPar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endPar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矩形 17"/>
          <p:cNvSpPr/>
          <p:nvPr/>
        </p:nvSpPr>
        <p:spPr>
          <a:xfrm>
            <a:off x="353963" y="4223949"/>
            <a:ext cx="185102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 tailwindcss</a:t>
            </a:r>
            <a:endParaRPr kumimoji="0"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矩形 20"/>
          <p:cNvSpPr/>
          <p:nvPr/>
        </p:nvSpPr>
        <p:spPr>
          <a:xfrm>
            <a:off x="353963" y="1990580"/>
            <a:ext cx="7205616" cy="3987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前端框架</a:t>
            </a:r>
            <a:endParaRPr kumimoji="0" lang="zh-CN" altLang="en-US" sz="2000" b="0" i="0" u="none" strike="noStrike" kern="1200" cap="none" spc="0" normalizeH="0" baseline="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cxnSp>
        <p:nvCxnSpPr>
          <p:cNvPr id="22" name="直接连接符 21"/>
          <p:cNvCxnSpPr/>
          <p:nvPr/>
        </p:nvCxnSpPr>
        <p:spPr>
          <a:xfrm>
            <a:off x="458606" y="1989683"/>
            <a:ext cx="2091985" cy="0"/>
          </a:xfrm>
          <a:prstGeom prst="line">
            <a:avLst/>
          </a:prstGeom>
          <a:ln w="19050">
            <a:solidFill>
              <a:schemeClr val="bg1">
                <a:alpha val="31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58607" y="5338551"/>
            <a:ext cx="2091985" cy="0"/>
          </a:xfrm>
          <a:prstGeom prst="line">
            <a:avLst/>
          </a:prstGeom>
          <a:ln w="22225">
            <a:solidFill>
              <a:schemeClr val="bg1">
                <a:alpha val="31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58607" y="4650555"/>
            <a:ext cx="2091985" cy="0"/>
          </a:xfrm>
          <a:prstGeom prst="line">
            <a:avLst/>
          </a:prstGeom>
          <a:ln w="19050" cap="flat" cmpd="sng">
            <a:solidFill>
              <a:schemeClr val="bg1">
                <a:alpha val="31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890078" y="1277657"/>
            <a:ext cx="2379102" cy="337185"/>
            <a:chOff x="8890078" y="1242488"/>
            <a:chExt cx="2379102" cy="337185"/>
          </a:xfrm>
        </p:grpSpPr>
        <p:sp>
          <p:nvSpPr>
            <p:cNvPr id="37" name="文本框 36"/>
            <p:cNvSpPr txBox="1"/>
            <p:nvPr/>
          </p:nvSpPr>
          <p:spPr>
            <a:xfrm>
              <a:off x="8890078" y="1242488"/>
              <a:ext cx="2221230" cy="337185"/>
            </a:xfrm>
            <a:prstGeom prst="rect">
              <a:avLst/>
            </a:prstGeom>
            <a:noFill/>
          </p:spPr>
          <p:txBody>
            <a:bodyPr wrap="none" rtlCol="0">
              <a:spAutoFit/>
            </a:bodyPr>
            <a:lstStyle/>
            <a:p>
              <a:pPr algn="l"/>
              <a:r>
                <a:rPr lang="en-US" altLang="zh-CN" sz="16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前端总体实现脉络图示</a:t>
              </a:r>
              <a:endParaRPr lang="en-US" altLang="zh-CN" sz="16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38" name="直接连接符 37"/>
            <p:cNvCxnSpPr/>
            <p:nvPr/>
          </p:nvCxnSpPr>
          <p:spPr>
            <a:xfrm>
              <a:off x="8993481" y="1242488"/>
              <a:ext cx="2275699" cy="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8906611" y="4067749"/>
            <a:ext cx="2379102" cy="706755"/>
            <a:chOff x="8976949" y="3950519"/>
            <a:chExt cx="2379102" cy="706755"/>
          </a:xfrm>
        </p:grpSpPr>
        <p:sp>
          <p:nvSpPr>
            <p:cNvPr id="39" name="文本框 38"/>
            <p:cNvSpPr txBox="1"/>
            <p:nvPr/>
          </p:nvSpPr>
          <p:spPr>
            <a:xfrm>
              <a:off x="8976949" y="3950519"/>
              <a:ext cx="1910080" cy="706755"/>
            </a:xfrm>
            <a:prstGeom prst="rect">
              <a:avLst/>
            </a:prstGeom>
            <a:noFill/>
          </p:spPr>
          <p:txBody>
            <a:bodyPr wrap="square" rtlCol="0">
              <a:spAutoFit/>
            </a:bodyPr>
            <a:lstStyle/>
            <a:p>
              <a:pPr algn="l"/>
              <a:r>
                <a:rPr lang="en-US" altLang="zh-CN" sz="20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rPr>
                <a:t>tailwindcss</a:t>
              </a:r>
              <a:endParaRPr kumimoji="0" lang="en-US" altLang="zh-CN" sz="2000" b="1" i="0" u="none" strike="noStrike" kern="1200" cap="none" spc="0" normalizeH="0" baseline="0"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endParaRPr kumimoji="0" lang="en-US" altLang="zh-CN" sz="2000" b="1" i="0" u="none" strike="noStrike" kern="1200" cap="none" spc="0" normalizeH="0" baseline="0"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40" name="直接连接符 39"/>
            <p:cNvCxnSpPr/>
            <p:nvPr/>
          </p:nvCxnSpPr>
          <p:spPr>
            <a:xfrm>
              <a:off x="9080352" y="3950519"/>
              <a:ext cx="2275699" cy="0"/>
            </a:xfrm>
            <a:prstGeom prst="line">
              <a:avLst/>
            </a:prstGeom>
            <a:ln w="22225"/>
          </p:spPr>
          <p:style>
            <a:lnRef idx="1">
              <a:schemeClr val="accent1"/>
            </a:lnRef>
            <a:fillRef idx="0">
              <a:schemeClr val="accent1"/>
            </a:fillRef>
            <a:effectRef idx="0">
              <a:schemeClr val="accent1"/>
            </a:effectRef>
            <a:fontRef idx="minor">
              <a:schemeClr val="tx1"/>
            </a:fontRef>
          </p:style>
        </p:cxnSp>
      </p:grpSp>
      <p:cxnSp>
        <p:nvCxnSpPr>
          <p:cNvPr id="44" name="直接连接符 43"/>
          <p:cNvCxnSpPr/>
          <p:nvPr/>
        </p:nvCxnSpPr>
        <p:spPr>
          <a:xfrm>
            <a:off x="459240" y="2644529"/>
            <a:ext cx="2091985" cy="0"/>
          </a:xfrm>
          <a:prstGeom prst="line">
            <a:avLst/>
          </a:prstGeom>
          <a:ln w="22225">
            <a:solidFill>
              <a:schemeClr val="bg1">
                <a:alpha val="31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79095" y="2487295"/>
            <a:ext cx="7039610" cy="1337945"/>
          </a:xfrm>
          <a:prstGeom prst="rect">
            <a:avLst/>
          </a:prstGeom>
        </p:spPr>
        <p:txBody>
          <a:bodyPr wrap="square">
            <a:spAutoFit/>
          </a:bodyPr>
          <a:lstStyle/>
          <a:p>
            <a:pPr indent="0">
              <a:lnSpc>
                <a:spcPct val="150000"/>
              </a:lnSpc>
              <a:buFont typeface="Arial" panose="020B0604020202020204" pitchFamily="34" charset="0"/>
              <a:buNone/>
            </a:pPr>
            <a:r>
              <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响应式布局</a:t>
            </a:r>
            <a:endPar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nSpc>
                <a:spcPct val="150000"/>
              </a:lnSpc>
              <a:buFont typeface="Arial" panose="020B0604020202020204" pitchFamily="34" charset="0"/>
              <a:buNone/>
            </a:pPr>
            <a:r>
              <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基于路由的页面跳转</a:t>
            </a:r>
            <a:endPar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nSpc>
                <a:spcPct val="150000"/>
              </a:lnSpc>
              <a:buFont typeface="Arial" panose="020B0604020202020204" pitchFamily="34" charset="0"/>
              <a:buNone/>
            </a:pPr>
            <a:r>
              <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基于组件复用以及视图展示的思想</a:t>
            </a:r>
            <a:endPar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0" name="矩形 9"/>
          <p:cNvSpPr/>
          <p:nvPr/>
        </p:nvSpPr>
        <p:spPr>
          <a:xfrm>
            <a:off x="353695" y="5368925"/>
            <a:ext cx="7039610" cy="922020"/>
          </a:xfrm>
          <a:prstGeom prst="rect">
            <a:avLst/>
          </a:prstGeom>
        </p:spPr>
        <p:txBody>
          <a:bodyPr wrap="square">
            <a:spAutoFit/>
          </a:bodyPr>
          <a:p>
            <a:pPr indent="0">
              <a:lnSpc>
                <a:spcPct val="150000"/>
              </a:lnSpc>
              <a:buFont typeface="Arial" panose="020B0604020202020204" pitchFamily="34" charset="0"/>
              <a:buNone/>
            </a:pPr>
            <a:r>
              <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不依赖于固定的HTML元素类名，而是通过直接应用样式来工作，这使得样式的定制和重用变得更加灵活和高效。</a:t>
            </a:r>
            <a:endPar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9" name="图片 14"/>
          <p:cNvPicPr>
            <a:picLocks noChangeAspect="1"/>
          </p:cNvPicPr>
          <p:nvPr/>
        </p:nvPicPr>
        <p:blipFill>
          <a:blip r:embed="rId2"/>
          <a:stretch>
            <a:fillRect/>
          </a:stretch>
        </p:blipFill>
        <p:spPr>
          <a:xfrm>
            <a:off x="8422005" y="4605020"/>
            <a:ext cx="3612515" cy="1558290"/>
          </a:xfrm>
          <a:prstGeom prst="rect">
            <a:avLst/>
          </a:prstGeom>
          <a:noFill/>
          <a:ln>
            <a:noFill/>
          </a:ln>
        </p:spPr>
      </p:pic>
      <p:pic>
        <p:nvPicPr>
          <p:cNvPr id="11" name="图片 18" descr="前端"/>
          <p:cNvPicPr>
            <a:picLocks noChangeAspect="1"/>
          </p:cNvPicPr>
          <p:nvPr/>
        </p:nvPicPr>
        <p:blipFill>
          <a:blip r:embed="rId3"/>
          <a:stretch>
            <a:fillRect/>
          </a:stretch>
        </p:blipFill>
        <p:spPr>
          <a:xfrm>
            <a:off x="8135620" y="1714500"/>
            <a:ext cx="3898900" cy="2065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11441390" y="6135412"/>
            <a:ext cx="1362252" cy="1362252"/>
          </a:xfrm>
          <a:prstGeom prst="ellipse">
            <a:avLst/>
          </a:prstGeom>
          <a:gradFill flip="none" rotWithShape="1">
            <a:gsLst>
              <a:gs pos="0">
                <a:schemeClr val="accent1">
                  <a:alpha val="64000"/>
                </a:schemeClr>
              </a:gs>
              <a:gs pos="100000">
                <a:schemeClr val="accent1">
                  <a:alpha val="0"/>
                </a:schemeClr>
              </a:gs>
            </a:gsLst>
            <a:lin ang="2700000" scaled="1"/>
            <a:tileRect/>
          </a:gra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8" name="椭圆 77"/>
          <p:cNvSpPr/>
          <p:nvPr/>
        </p:nvSpPr>
        <p:spPr>
          <a:xfrm>
            <a:off x="3362496" y="5128310"/>
            <a:ext cx="628250" cy="628250"/>
          </a:xfrm>
          <a:prstGeom prst="ellipse">
            <a:avLst/>
          </a:prstGeom>
          <a:gradFill>
            <a:gsLst>
              <a:gs pos="0">
                <a:schemeClr val="accent1">
                  <a:alpha val="40000"/>
                </a:schemeClr>
              </a:gs>
              <a:gs pos="100000">
                <a:schemeClr val="accent1">
                  <a:alpha val="0"/>
                </a:schemeClr>
              </a:gs>
            </a:gsLst>
            <a:lin ang="270000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0" name="椭圆 79"/>
          <p:cNvSpPr/>
          <p:nvPr/>
        </p:nvSpPr>
        <p:spPr>
          <a:xfrm>
            <a:off x="5996786" y="5663440"/>
            <a:ext cx="419487" cy="419487"/>
          </a:xfrm>
          <a:prstGeom prst="ellipse">
            <a:avLst/>
          </a:prstGeom>
          <a:gradFill>
            <a:gsLst>
              <a:gs pos="0">
                <a:schemeClr val="accent1">
                  <a:alpha val="40000"/>
                </a:schemeClr>
              </a:gs>
              <a:gs pos="100000">
                <a:schemeClr val="accent1">
                  <a:alpha val="0"/>
                </a:schemeClr>
              </a:gs>
            </a:gsLst>
            <a:lin ang="2700000" scaled="1"/>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 name="直接连接符 1"/>
          <p:cNvCxnSpPr/>
          <p:nvPr/>
        </p:nvCxnSpPr>
        <p:spPr>
          <a:xfrm flipH="1">
            <a:off x="-615950" y="-48260"/>
            <a:ext cx="880110" cy="50101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458470" y="-48260"/>
            <a:ext cx="1907540" cy="108585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sp>
        <p:nvSpPr>
          <p:cNvPr id="4" name="任意多边形: 形状 3"/>
          <p:cNvSpPr/>
          <p:nvPr/>
        </p:nvSpPr>
        <p:spPr>
          <a:xfrm>
            <a:off x="-617220" y="-51435"/>
            <a:ext cx="883285" cy="506730"/>
          </a:xfrm>
          <a:custGeom>
            <a:avLst/>
            <a:gdLst>
              <a:gd name="connsiteX0" fmla="*/ 883386 w 883386"/>
              <a:gd name="connsiteY0" fmla="*/ 5524 h 506641"/>
              <a:gd name="connsiteX1" fmla="*/ 3136 w 883386"/>
              <a:gd name="connsiteY1" fmla="*/ 506641 h 506641"/>
              <a:gd name="connsiteX2" fmla="*/ 0 w 883386"/>
              <a:gd name="connsiteY2" fmla="*/ 501117 h 506641"/>
              <a:gd name="connsiteX3" fmla="*/ 880249 w 883386"/>
              <a:gd name="connsiteY3" fmla="*/ 0 h 506641"/>
              <a:gd name="connsiteX4" fmla="*/ 883386 w 883386"/>
              <a:gd name="connsiteY4" fmla="*/ 5524 h 506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386" h="506641">
                <a:moveTo>
                  <a:pt x="883386" y="5524"/>
                </a:moveTo>
                <a:lnTo>
                  <a:pt x="3136" y="506641"/>
                </a:lnTo>
                <a:lnTo>
                  <a:pt x="0" y="501117"/>
                </a:lnTo>
                <a:lnTo>
                  <a:pt x="880249" y="0"/>
                </a:lnTo>
                <a:lnTo>
                  <a:pt x="883386"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任意多边形: 形状 4"/>
          <p:cNvSpPr/>
          <p:nvPr/>
        </p:nvSpPr>
        <p:spPr>
          <a:xfrm>
            <a:off x="-459740" y="-51435"/>
            <a:ext cx="1910715" cy="1091565"/>
          </a:xfrm>
          <a:custGeom>
            <a:avLst/>
            <a:gdLst>
              <a:gd name="connsiteX0" fmla="*/ 1910588 w 1910588"/>
              <a:gd name="connsiteY0" fmla="*/ 5524 h 1091413"/>
              <a:gd name="connsiteX1" fmla="*/ 3150 w 1910588"/>
              <a:gd name="connsiteY1" fmla="*/ 1091413 h 1091413"/>
              <a:gd name="connsiteX2" fmla="*/ 0 w 1910588"/>
              <a:gd name="connsiteY2" fmla="*/ 1085901 h 1091413"/>
              <a:gd name="connsiteX3" fmla="*/ 1907451 w 1910588"/>
              <a:gd name="connsiteY3" fmla="*/ 0 h 1091413"/>
              <a:gd name="connsiteX4" fmla="*/ 1910588 w 1910588"/>
              <a:gd name="connsiteY4" fmla="*/ 5524 h 109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588" h="1091413">
                <a:moveTo>
                  <a:pt x="1910588" y="5524"/>
                </a:moveTo>
                <a:lnTo>
                  <a:pt x="3150" y="1091413"/>
                </a:lnTo>
                <a:lnTo>
                  <a:pt x="0" y="1085901"/>
                </a:lnTo>
                <a:lnTo>
                  <a:pt x="1907451" y="0"/>
                </a:lnTo>
                <a:lnTo>
                  <a:pt x="1910588"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Title 6"/>
          <p:cNvSpPr txBox="1"/>
          <p:nvPr>
            <p:custDataLst>
              <p:tags r:id="rId1"/>
            </p:custDataLst>
          </p:nvPr>
        </p:nvSpPr>
        <p:spPr>
          <a:xfrm>
            <a:off x="268975" y="471941"/>
            <a:ext cx="980440" cy="53403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spcBef>
                <a:spcPts val="1000"/>
              </a:spcBef>
              <a:buSzPct val="100000"/>
            </a:pPr>
            <a:r>
              <a:rPr lang="zh-CN" altLang="en-US"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前</a:t>
            </a:r>
            <a:r>
              <a:rPr lang="zh-CN" altLang="en-US"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端</a:t>
            </a:r>
            <a:endParaRPr lang="zh-CN" altLang="en-US"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cxnSp>
        <p:nvCxnSpPr>
          <p:cNvPr id="8" name="直接连接符 7"/>
          <p:cNvCxnSpPr/>
          <p:nvPr/>
        </p:nvCxnSpPr>
        <p:spPr>
          <a:xfrm>
            <a:off x="353963" y="1031240"/>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219" y="144058"/>
            <a:ext cx="1304818" cy="887182"/>
          </a:xfrm>
          <a:prstGeom prst="rect">
            <a:avLst/>
          </a:prstGeom>
        </p:spPr>
      </p:pic>
      <p:sp>
        <p:nvSpPr>
          <p:cNvPr id="25" name="椭圆 24"/>
          <p:cNvSpPr/>
          <p:nvPr/>
        </p:nvSpPr>
        <p:spPr>
          <a:xfrm>
            <a:off x="340688" y="5925669"/>
            <a:ext cx="419487" cy="419487"/>
          </a:xfrm>
          <a:prstGeom prst="ellipse">
            <a:avLst/>
          </a:prstGeom>
          <a:gradFill>
            <a:gsLst>
              <a:gs pos="0">
                <a:schemeClr val="accent1">
                  <a:alpha val="40000"/>
                </a:schemeClr>
              </a:gs>
              <a:gs pos="100000">
                <a:schemeClr val="accent1">
                  <a:alpha val="0"/>
                </a:schemeClr>
              </a:gs>
            </a:gsLst>
            <a:lin ang="2700000" scaled="1"/>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矩形 12"/>
          <p:cNvSpPr/>
          <p:nvPr/>
        </p:nvSpPr>
        <p:spPr>
          <a:xfrm>
            <a:off x="0" y="1406820"/>
            <a:ext cx="7559579" cy="2450439"/>
          </a:xfrm>
          <a:prstGeom prst="rect">
            <a:avLst/>
          </a:prstGeom>
          <a:solidFill>
            <a:srgbClr val="5A7EB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highlight>
                <a:srgbClr val="FFFF00"/>
              </a:highligh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矩形 14"/>
          <p:cNvSpPr/>
          <p:nvPr/>
        </p:nvSpPr>
        <p:spPr>
          <a:xfrm>
            <a:off x="0" y="4112255"/>
            <a:ext cx="7559579" cy="249601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矩形 15"/>
          <p:cNvSpPr/>
          <p:nvPr/>
        </p:nvSpPr>
        <p:spPr>
          <a:xfrm>
            <a:off x="316440" y="1528018"/>
            <a:ext cx="131572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ECharts</a:t>
            </a:r>
            <a:endParaRPr kumimoji="0" lang="en-US" altLang="zh-CN"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矩形 16"/>
          <p:cNvSpPr/>
          <p:nvPr/>
        </p:nvSpPr>
        <p:spPr>
          <a:xfrm>
            <a:off x="340385" y="4783968"/>
            <a:ext cx="5053330" cy="1506855"/>
          </a:xfrm>
          <a:prstGeom prst="rect">
            <a:avLst/>
          </a:prstGeom>
        </p:spPr>
        <p:txBody>
          <a:bodyPr wrap="none">
            <a:spAutoFit/>
          </a:bodyPr>
          <a:lstStyle/>
          <a:p>
            <a:pPr algn="l"/>
            <a:r>
              <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实现全平台地图展示</a:t>
            </a:r>
            <a:endPar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endParaRPr lang="zh-CN" altLang="en-US" sz="18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r>
              <a:rPr lang="zh-CN" altLang="en-US" sz="18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支持3D高清地图、全景图、实时路况图、静态图</a:t>
            </a:r>
            <a:endParaRPr lang="zh-CN" altLang="en-US" sz="18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r>
              <a:rPr lang="zh-CN" altLang="en-US" sz="18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自定义个性化地图样式，专属地图</a:t>
            </a:r>
            <a:endParaRPr lang="zh-CN" altLang="en-US" sz="18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r>
              <a:rPr lang="zh-CN" altLang="en-US" sz="18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调出各地</a:t>
            </a:r>
            <a:r>
              <a:rPr lang="zh-CN" altLang="en-US" sz="18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地图，帮助直观显示各地</a:t>
            </a:r>
            <a:r>
              <a:rPr lang="zh-CN" altLang="en-US" sz="18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a:t>
            </a:r>
            <a:endParaRPr lang="zh-CN" altLang="en-US" sz="18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矩形 17"/>
          <p:cNvSpPr/>
          <p:nvPr/>
        </p:nvSpPr>
        <p:spPr>
          <a:xfrm>
            <a:off x="353963" y="4223949"/>
            <a:ext cx="1833245"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百度地图</a:t>
            </a:r>
            <a:r>
              <a:rPr kumimoji="0" lang="en-US" altLang="zh-CN"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api</a:t>
            </a:r>
            <a:endParaRPr kumimoji="0" lang="en-US" altLang="zh-CN"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矩形 20"/>
          <p:cNvSpPr/>
          <p:nvPr/>
        </p:nvSpPr>
        <p:spPr>
          <a:xfrm>
            <a:off x="353963" y="1990580"/>
            <a:ext cx="7205616" cy="3987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开源可视化图表库</a:t>
            </a:r>
            <a:endParaRPr kumimoji="0" lang="zh-CN" altLang="en-US" sz="20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2" name="直接连接符 21"/>
          <p:cNvCxnSpPr/>
          <p:nvPr/>
        </p:nvCxnSpPr>
        <p:spPr>
          <a:xfrm>
            <a:off x="458606" y="1989683"/>
            <a:ext cx="2091985" cy="0"/>
          </a:xfrm>
          <a:prstGeom prst="line">
            <a:avLst/>
          </a:prstGeom>
          <a:ln w="19050">
            <a:solidFill>
              <a:schemeClr val="bg1">
                <a:alpha val="31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58607" y="5338551"/>
            <a:ext cx="2091985" cy="0"/>
          </a:xfrm>
          <a:prstGeom prst="line">
            <a:avLst/>
          </a:prstGeom>
          <a:ln w="22225">
            <a:solidFill>
              <a:schemeClr val="bg1">
                <a:alpha val="31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58607" y="4650555"/>
            <a:ext cx="2091985" cy="0"/>
          </a:xfrm>
          <a:prstGeom prst="line">
            <a:avLst/>
          </a:prstGeom>
          <a:ln w="19050" cap="flat" cmpd="sng">
            <a:solidFill>
              <a:schemeClr val="bg1">
                <a:alpha val="31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890078" y="1277657"/>
            <a:ext cx="2379102" cy="337185"/>
            <a:chOff x="8890078" y="1242488"/>
            <a:chExt cx="2379102" cy="337185"/>
          </a:xfrm>
        </p:grpSpPr>
        <p:sp>
          <p:nvSpPr>
            <p:cNvPr id="37" name="文本框 36"/>
            <p:cNvSpPr txBox="1"/>
            <p:nvPr/>
          </p:nvSpPr>
          <p:spPr>
            <a:xfrm>
              <a:off x="8890078" y="1242488"/>
              <a:ext cx="1202055" cy="337185"/>
            </a:xfrm>
            <a:prstGeom prst="rect">
              <a:avLst/>
            </a:prstGeom>
            <a:noFill/>
          </p:spPr>
          <p:txBody>
            <a:bodyPr wrap="none" rtlCol="0">
              <a:spAutoFit/>
            </a:bodyPr>
            <a:lstStyle/>
            <a:p>
              <a:r>
                <a:rPr lang="zh-CN" altLang="en-US" sz="16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可视化图</a:t>
              </a:r>
              <a:r>
                <a:rPr lang="zh-CN" altLang="en-US" sz="16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表</a:t>
              </a:r>
              <a:endParaRPr lang="zh-CN" altLang="en-US" sz="16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38" name="直接连接符 37"/>
            <p:cNvCxnSpPr/>
            <p:nvPr/>
          </p:nvCxnSpPr>
          <p:spPr>
            <a:xfrm>
              <a:off x="8993481" y="1242488"/>
              <a:ext cx="2275699" cy="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8906611" y="4067749"/>
            <a:ext cx="2379102" cy="337185"/>
            <a:chOff x="8976949" y="3950519"/>
            <a:chExt cx="2379102" cy="337185"/>
          </a:xfrm>
        </p:grpSpPr>
        <p:sp>
          <p:nvSpPr>
            <p:cNvPr id="39" name="文本框 38"/>
            <p:cNvSpPr txBox="1"/>
            <p:nvPr/>
          </p:nvSpPr>
          <p:spPr>
            <a:xfrm>
              <a:off x="8976949" y="3950519"/>
              <a:ext cx="1405890" cy="337185"/>
            </a:xfrm>
            <a:prstGeom prst="rect">
              <a:avLst/>
            </a:prstGeom>
            <a:noFill/>
          </p:spPr>
          <p:txBody>
            <a:bodyPr wrap="none" rtlCol="0">
              <a:spAutoFit/>
            </a:bodyPr>
            <a:lstStyle/>
            <a:p>
              <a:r>
                <a:rPr lang="zh-CN" altLang="en-US" sz="16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全国地图</a:t>
              </a:r>
              <a:r>
                <a:rPr lang="zh-CN" altLang="en-US" sz="16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显示</a:t>
              </a:r>
              <a:endParaRPr lang="zh-CN" altLang="en-US" sz="16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40" name="直接连接符 39"/>
            <p:cNvCxnSpPr/>
            <p:nvPr/>
          </p:nvCxnSpPr>
          <p:spPr>
            <a:xfrm>
              <a:off x="9080352" y="3950519"/>
              <a:ext cx="2275699" cy="0"/>
            </a:xfrm>
            <a:prstGeom prst="line">
              <a:avLst/>
            </a:prstGeom>
            <a:ln w="22225"/>
          </p:spPr>
          <p:style>
            <a:lnRef idx="1">
              <a:schemeClr val="accent1"/>
            </a:lnRef>
            <a:fillRef idx="0">
              <a:schemeClr val="accent1"/>
            </a:fillRef>
            <a:effectRef idx="0">
              <a:schemeClr val="accent1"/>
            </a:effectRef>
            <a:fontRef idx="minor">
              <a:schemeClr val="tx1"/>
            </a:fontRef>
          </p:style>
        </p:cxnSp>
      </p:grpSp>
      <p:cxnSp>
        <p:nvCxnSpPr>
          <p:cNvPr id="44" name="直接连接符 43"/>
          <p:cNvCxnSpPr/>
          <p:nvPr/>
        </p:nvCxnSpPr>
        <p:spPr>
          <a:xfrm>
            <a:off x="459240" y="2644529"/>
            <a:ext cx="2091985" cy="0"/>
          </a:xfrm>
          <a:prstGeom prst="line">
            <a:avLst/>
          </a:prstGeom>
          <a:ln w="22225">
            <a:solidFill>
              <a:schemeClr val="bg1">
                <a:alpha val="31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379095" y="2371090"/>
            <a:ext cx="7039610" cy="1337945"/>
          </a:xfrm>
          <a:prstGeom prst="rect">
            <a:avLst/>
          </a:prstGeom>
        </p:spPr>
        <p:txBody>
          <a:bodyPr wrap="square">
            <a:spAutoFit/>
          </a:bodyPr>
          <a:lstStyle/>
          <a:p>
            <a:pPr indent="0">
              <a:lnSpc>
                <a:spcPct val="150000"/>
              </a:lnSpc>
              <a:buFont typeface="Arial" panose="020B0604020202020204" pitchFamily="34" charset="0"/>
              <a:buNone/>
            </a:pPr>
            <a:r>
              <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提供20 多种图表和十几种组件，支持各种图表以及组件的任意组合。</a:t>
            </a:r>
            <a:endPar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indent="0">
              <a:lnSpc>
                <a:spcPct val="150000"/>
              </a:lnSpc>
              <a:buFont typeface="Arial" panose="020B0604020202020204" pitchFamily="34" charset="0"/>
              <a:buNone/>
            </a:pPr>
            <a:r>
              <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通过数据集管理数据，支持数据过滤、聚类、回归，帮助实现同一份数据的多维度分析。</a:t>
            </a:r>
            <a:endParaRPr lang="zh-CN" altLang="en-US" dirty="0">
              <a:solidFill>
                <a:prstClr val="white"/>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6" name="图片 5" descr="93F91769BC4AF19EBFC25691C83582C7"/>
          <p:cNvPicPr>
            <a:picLocks noChangeAspect="1"/>
          </p:cNvPicPr>
          <p:nvPr/>
        </p:nvPicPr>
        <p:blipFill>
          <a:blip r:embed="rId3"/>
          <a:srcRect l="13592" r="14999"/>
          <a:stretch>
            <a:fillRect/>
          </a:stretch>
        </p:blipFill>
        <p:spPr>
          <a:xfrm>
            <a:off x="8422005" y="4420870"/>
            <a:ext cx="3133090" cy="2275840"/>
          </a:xfrm>
          <a:prstGeom prst="rect">
            <a:avLst/>
          </a:prstGeom>
        </p:spPr>
      </p:pic>
      <p:pic>
        <p:nvPicPr>
          <p:cNvPr id="10" name="图片 13"/>
          <p:cNvPicPr>
            <a:picLocks noChangeAspect="1"/>
          </p:cNvPicPr>
          <p:nvPr/>
        </p:nvPicPr>
        <p:blipFill>
          <a:blip r:embed="rId4"/>
          <a:stretch>
            <a:fillRect/>
          </a:stretch>
        </p:blipFill>
        <p:spPr>
          <a:xfrm>
            <a:off x="8293735" y="1781175"/>
            <a:ext cx="3390265" cy="1933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椭圆 76"/>
          <p:cNvSpPr/>
          <p:nvPr/>
        </p:nvSpPr>
        <p:spPr>
          <a:xfrm>
            <a:off x="11441390" y="6135412"/>
            <a:ext cx="1362252" cy="1362252"/>
          </a:xfrm>
          <a:prstGeom prst="ellipse">
            <a:avLst/>
          </a:prstGeom>
          <a:gradFill flip="none" rotWithShape="1">
            <a:gsLst>
              <a:gs pos="0">
                <a:schemeClr val="accent1">
                  <a:alpha val="64000"/>
                </a:schemeClr>
              </a:gs>
              <a:gs pos="100000">
                <a:schemeClr val="accent1">
                  <a:alpha val="0"/>
                </a:schemeClr>
              </a:gs>
            </a:gsLst>
            <a:lin ang="2700000" scaled="1"/>
            <a:tileRect/>
          </a:gra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8" name="椭圆 77"/>
          <p:cNvSpPr/>
          <p:nvPr/>
        </p:nvSpPr>
        <p:spPr>
          <a:xfrm>
            <a:off x="3362496" y="5128310"/>
            <a:ext cx="628250" cy="628250"/>
          </a:xfrm>
          <a:prstGeom prst="ellipse">
            <a:avLst/>
          </a:prstGeom>
          <a:gradFill>
            <a:gsLst>
              <a:gs pos="0">
                <a:schemeClr val="accent1">
                  <a:alpha val="40000"/>
                </a:schemeClr>
              </a:gs>
              <a:gs pos="100000">
                <a:schemeClr val="accent1">
                  <a:alpha val="0"/>
                </a:schemeClr>
              </a:gs>
            </a:gsLst>
            <a:lin ang="2700000" scaled="1"/>
          </a:gra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0" name="椭圆 79"/>
          <p:cNvSpPr/>
          <p:nvPr/>
        </p:nvSpPr>
        <p:spPr>
          <a:xfrm>
            <a:off x="5996786" y="5663440"/>
            <a:ext cx="419487" cy="419487"/>
          </a:xfrm>
          <a:prstGeom prst="ellipse">
            <a:avLst/>
          </a:prstGeom>
          <a:gradFill>
            <a:gsLst>
              <a:gs pos="0">
                <a:schemeClr val="accent1">
                  <a:alpha val="40000"/>
                </a:schemeClr>
              </a:gs>
              <a:gs pos="100000">
                <a:schemeClr val="accent1">
                  <a:alpha val="0"/>
                </a:schemeClr>
              </a:gs>
            </a:gsLst>
            <a:lin ang="2700000" scaled="1"/>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 name="直接连接符 1"/>
          <p:cNvCxnSpPr/>
          <p:nvPr/>
        </p:nvCxnSpPr>
        <p:spPr>
          <a:xfrm flipH="1">
            <a:off x="-615950" y="-48260"/>
            <a:ext cx="880110" cy="50101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458470" y="-48260"/>
            <a:ext cx="1907540" cy="108585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sp>
        <p:nvSpPr>
          <p:cNvPr id="4" name="任意多边形: 形状 3"/>
          <p:cNvSpPr/>
          <p:nvPr/>
        </p:nvSpPr>
        <p:spPr>
          <a:xfrm>
            <a:off x="-617220" y="-51435"/>
            <a:ext cx="883285" cy="506730"/>
          </a:xfrm>
          <a:custGeom>
            <a:avLst/>
            <a:gdLst>
              <a:gd name="connsiteX0" fmla="*/ 883386 w 883386"/>
              <a:gd name="connsiteY0" fmla="*/ 5524 h 506641"/>
              <a:gd name="connsiteX1" fmla="*/ 3136 w 883386"/>
              <a:gd name="connsiteY1" fmla="*/ 506641 h 506641"/>
              <a:gd name="connsiteX2" fmla="*/ 0 w 883386"/>
              <a:gd name="connsiteY2" fmla="*/ 501117 h 506641"/>
              <a:gd name="connsiteX3" fmla="*/ 880249 w 883386"/>
              <a:gd name="connsiteY3" fmla="*/ 0 h 506641"/>
              <a:gd name="connsiteX4" fmla="*/ 883386 w 883386"/>
              <a:gd name="connsiteY4" fmla="*/ 5524 h 506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386" h="506641">
                <a:moveTo>
                  <a:pt x="883386" y="5524"/>
                </a:moveTo>
                <a:lnTo>
                  <a:pt x="3136" y="506641"/>
                </a:lnTo>
                <a:lnTo>
                  <a:pt x="0" y="501117"/>
                </a:lnTo>
                <a:lnTo>
                  <a:pt x="880249" y="0"/>
                </a:lnTo>
                <a:lnTo>
                  <a:pt x="883386"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 name="任意多边形: 形状 4"/>
          <p:cNvSpPr/>
          <p:nvPr/>
        </p:nvSpPr>
        <p:spPr>
          <a:xfrm>
            <a:off x="-459740" y="-51435"/>
            <a:ext cx="1910715" cy="1091565"/>
          </a:xfrm>
          <a:custGeom>
            <a:avLst/>
            <a:gdLst>
              <a:gd name="connsiteX0" fmla="*/ 1910588 w 1910588"/>
              <a:gd name="connsiteY0" fmla="*/ 5524 h 1091413"/>
              <a:gd name="connsiteX1" fmla="*/ 3150 w 1910588"/>
              <a:gd name="connsiteY1" fmla="*/ 1091413 h 1091413"/>
              <a:gd name="connsiteX2" fmla="*/ 0 w 1910588"/>
              <a:gd name="connsiteY2" fmla="*/ 1085901 h 1091413"/>
              <a:gd name="connsiteX3" fmla="*/ 1907451 w 1910588"/>
              <a:gd name="connsiteY3" fmla="*/ 0 h 1091413"/>
              <a:gd name="connsiteX4" fmla="*/ 1910588 w 1910588"/>
              <a:gd name="connsiteY4" fmla="*/ 5524 h 109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588" h="1091413">
                <a:moveTo>
                  <a:pt x="1910588" y="5524"/>
                </a:moveTo>
                <a:lnTo>
                  <a:pt x="3150" y="1091413"/>
                </a:lnTo>
                <a:lnTo>
                  <a:pt x="0" y="1085901"/>
                </a:lnTo>
                <a:lnTo>
                  <a:pt x="1907451" y="0"/>
                </a:lnTo>
                <a:lnTo>
                  <a:pt x="1910588"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7" name="Title 6"/>
          <p:cNvSpPr txBox="1"/>
          <p:nvPr>
            <p:custDataLst>
              <p:tags r:id="rId1"/>
            </p:custDataLst>
          </p:nvPr>
        </p:nvSpPr>
        <p:spPr>
          <a:xfrm>
            <a:off x="268975" y="471941"/>
            <a:ext cx="980440" cy="53403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nSpc>
                <a:spcPct val="100000"/>
              </a:lnSpc>
              <a:spcBef>
                <a:spcPts val="1000"/>
              </a:spcBef>
              <a:buSzPct val="100000"/>
            </a:pPr>
            <a:r>
              <a:rPr lang="zh-CN" altLang="en-US"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后端</a:t>
            </a:r>
            <a:endParaRPr lang="zh-CN" altLang="en-US" sz="3000" spc="297" dirty="0">
              <a:ln w="3175">
                <a:noFill/>
                <a:prstDash val="dash"/>
              </a:ln>
              <a:solidFill>
                <a:schemeClr val="dk1">
                  <a:lumMod val="75000"/>
                  <a:lumOff val="25000"/>
                </a:schemeClr>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cxnSp>
        <p:nvCxnSpPr>
          <p:cNvPr id="8" name="直接连接符 7"/>
          <p:cNvCxnSpPr/>
          <p:nvPr/>
        </p:nvCxnSpPr>
        <p:spPr>
          <a:xfrm>
            <a:off x="353963" y="1031240"/>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33219" y="144058"/>
            <a:ext cx="1304818" cy="887182"/>
          </a:xfrm>
          <a:prstGeom prst="rect">
            <a:avLst/>
          </a:prstGeom>
        </p:spPr>
      </p:pic>
      <p:sp>
        <p:nvSpPr>
          <p:cNvPr id="25" name="椭圆 24"/>
          <p:cNvSpPr/>
          <p:nvPr/>
        </p:nvSpPr>
        <p:spPr>
          <a:xfrm>
            <a:off x="340688" y="5925669"/>
            <a:ext cx="419487" cy="419487"/>
          </a:xfrm>
          <a:prstGeom prst="ellipse">
            <a:avLst/>
          </a:prstGeom>
          <a:gradFill>
            <a:gsLst>
              <a:gs pos="0">
                <a:schemeClr val="accent1">
                  <a:alpha val="40000"/>
                </a:schemeClr>
              </a:gs>
              <a:gs pos="100000">
                <a:schemeClr val="accent1">
                  <a:alpha val="0"/>
                </a:schemeClr>
              </a:gs>
            </a:gsLst>
            <a:lin ang="2700000" scaled="1"/>
          </a:gra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3" name="矩形 12"/>
          <p:cNvSpPr/>
          <p:nvPr/>
        </p:nvSpPr>
        <p:spPr>
          <a:xfrm>
            <a:off x="0" y="1406820"/>
            <a:ext cx="7559579" cy="2450439"/>
          </a:xfrm>
          <a:prstGeom prst="rect">
            <a:avLst/>
          </a:prstGeom>
          <a:solidFill>
            <a:srgbClr val="5A7EB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highlight>
                <a:srgbClr val="FFFF00"/>
              </a:highligh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矩形 14"/>
          <p:cNvSpPr/>
          <p:nvPr/>
        </p:nvSpPr>
        <p:spPr>
          <a:xfrm>
            <a:off x="0" y="4112255"/>
            <a:ext cx="7559579" cy="2496010"/>
          </a:xfrm>
          <a:prstGeom prst="rect">
            <a:avLst/>
          </a:prstGeom>
          <a:solidFill>
            <a:schemeClr val="accent1">
              <a:lumMod val="7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6" name="矩形 15"/>
          <p:cNvSpPr/>
          <p:nvPr/>
        </p:nvSpPr>
        <p:spPr>
          <a:xfrm>
            <a:off x="316440" y="1528018"/>
            <a:ext cx="262636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后端实现脉络图示</a:t>
            </a:r>
            <a:endParaRPr kumimoji="0" lang="en-US" altLang="zh-CN"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矩形 16"/>
          <p:cNvSpPr/>
          <p:nvPr/>
        </p:nvSpPr>
        <p:spPr>
          <a:xfrm>
            <a:off x="340360" y="4784090"/>
            <a:ext cx="6207125" cy="1630045"/>
          </a:xfrm>
          <a:prstGeom prst="rect">
            <a:avLst/>
          </a:prstGeom>
        </p:spPr>
        <p:txBody>
          <a:bodyPr wrap="square">
            <a:spAutoFit/>
          </a:bodyPr>
          <a:lstStyle/>
          <a:p>
            <a:pPr algn="l"/>
            <a:r>
              <a:rPr lang="en-US" altLang="zh-CN"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springboot中强大的以及便捷的请求处理能力，有助于我们的平台后续的功能性的迭代升级</a:t>
            </a:r>
            <a:endPar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l"/>
            <a:r>
              <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对于django，后端流量预测模型是基于深度学习库pytorch实现的所以使用django框架来集成后端模型，同时django较为轻量使用起来比较方便</a:t>
            </a:r>
            <a:endPar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矩形 17"/>
          <p:cNvSpPr/>
          <p:nvPr/>
        </p:nvSpPr>
        <p:spPr>
          <a:xfrm>
            <a:off x="353963" y="4223949"/>
            <a:ext cx="2015490" cy="4603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框架选择</a:t>
            </a:r>
            <a:r>
              <a:rPr kumimoji="0" lang="zh-CN" altLang="en-US"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原因</a:t>
            </a:r>
            <a:endParaRPr kumimoji="0" lang="zh-CN" altLang="en-US" sz="2400" b="1"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22" name="直接连接符 21"/>
          <p:cNvCxnSpPr/>
          <p:nvPr/>
        </p:nvCxnSpPr>
        <p:spPr>
          <a:xfrm>
            <a:off x="458606" y="1989683"/>
            <a:ext cx="2091985" cy="0"/>
          </a:xfrm>
          <a:prstGeom prst="line">
            <a:avLst/>
          </a:prstGeom>
          <a:ln w="19050">
            <a:solidFill>
              <a:schemeClr val="bg1">
                <a:alpha val="31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58607" y="5338551"/>
            <a:ext cx="2091985" cy="0"/>
          </a:xfrm>
          <a:prstGeom prst="line">
            <a:avLst/>
          </a:prstGeom>
          <a:ln w="22225">
            <a:solidFill>
              <a:schemeClr val="bg1">
                <a:alpha val="31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58607" y="4650555"/>
            <a:ext cx="2091985" cy="0"/>
          </a:xfrm>
          <a:prstGeom prst="line">
            <a:avLst/>
          </a:prstGeom>
          <a:ln w="19050" cap="flat" cmpd="sng">
            <a:solidFill>
              <a:schemeClr val="bg1">
                <a:alpha val="31000"/>
              </a:schemeClr>
            </a:solidFill>
            <a:prstDash val="sysDot"/>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8890078" y="1277657"/>
            <a:ext cx="2379102" cy="337185"/>
            <a:chOff x="8890078" y="1242488"/>
            <a:chExt cx="2379102" cy="337185"/>
          </a:xfrm>
        </p:grpSpPr>
        <p:sp>
          <p:nvSpPr>
            <p:cNvPr id="37" name="文本框 36"/>
            <p:cNvSpPr txBox="1"/>
            <p:nvPr/>
          </p:nvSpPr>
          <p:spPr>
            <a:xfrm>
              <a:off x="8890078" y="1242488"/>
              <a:ext cx="1405890" cy="337185"/>
            </a:xfrm>
            <a:prstGeom prst="rect">
              <a:avLst/>
            </a:prstGeom>
            <a:noFill/>
          </p:spPr>
          <p:txBody>
            <a:bodyPr wrap="none" rtlCol="0">
              <a:spAutoFit/>
            </a:bodyPr>
            <a:lstStyle/>
            <a:p>
              <a:r>
                <a:rPr lang="zh-CN" altLang="en-US" sz="16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数据处理</a:t>
              </a:r>
              <a:r>
                <a:rPr lang="zh-CN" altLang="en-US" sz="16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脚本</a:t>
              </a:r>
              <a:endParaRPr lang="zh-CN" altLang="en-US" sz="1600"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38" name="直接连接符 37"/>
            <p:cNvCxnSpPr/>
            <p:nvPr/>
          </p:nvCxnSpPr>
          <p:spPr>
            <a:xfrm>
              <a:off x="8993481" y="1242488"/>
              <a:ext cx="2275699" cy="0"/>
            </a:xfrm>
            <a:prstGeom prst="line">
              <a:avLst/>
            </a:prstGeom>
            <a:ln w="22225"/>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7856956" y="1801434"/>
            <a:ext cx="3981450" cy="2266315"/>
            <a:chOff x="7927294" y="1684204"/>
            <a:chExt cx="3981450" cy="2266315"/>
          </a:xfrm>
        </p:grpSpPr>
        <p:sp>
          <p:nvSpPr>
            <p:cNvPr id="39" name="文本框 38"/>
            <p:cNvSpPr txBox="1"/>
            <p:nvPr/>
          </p:nvSpPr>
          <p:spPr>
            <a:xfrm>
              <a:off x="7927294" y="1684204"/>
              <a:ext cx="3981450" cy="1659890"/>
            </a:xfrm>
            <a:prstGeom prst="rect">
              <a:avLst/>
            </a:prstGeom>
            <a:noFill/>
          </p:spPr>
          <p:txBody>
            <a:bodyPr wrap="none" rtlCol="0">
              <a:noAutofit/>
            </a:bodyPr>
            <a:lstStyle/>
            <a:p>
              <a:pPr algn="ctr"/>
              <a:r>
                <a:rPr lang="zh-CN" altLang="en-US"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Django中存在处理我们所获取到的一</a:t>
              </a:r>
              <a:endParaRPr lang="zh-CN" altLang="en-US"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系列的数据，这些数据大多为json数据</a:t>
              </a:r>
              <a:endParaRPr lang="zh-CN" altLang="en-US"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en-US" altLang="zh-CN"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以及.csv格式的数据文件，例如在django</a:t>
              </a:r>
              <a:endParaRPr lang="zh-CN" altLang="en-US"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en-US" altLang="zh-CN"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我们使用了convert文件处理的全国</a:t>
              </a:r>
              <a:endParaRPr lang="zh-CN" altLang="en-US"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市级的道路历程数据</a:t>
              </a:r>
              <a:endParaRPr lang="zh-CN" altLang="en-US" b="1" dirty="0">
                <a:solidFill>
                  <a:schemeClr val="accent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40" name="直接连接符 39"/>
            <p:cNvCxnSpPr/>
            <p:nvPr/>
          </p:nvCxnSpPr>
          <p:spPr>
            <a:xfrm>
              <a:off x="9080352" y="3950519"/>
              <a:ext cx="2275699" cy="0"/>
            </a:xfrm>
            <a:prstGeom prst="line">
              <a:avLst/>
            </a:prstGeom>
            <a:ln w="22225"/>
          </p:spPr>
          <p:style>
            <a:lnRef idx="1">
              <a:schemeClr val="accent1"/>
            </a:lnRef>
            <a:fillRef idx="0">
              <a:schemeClr val="accent1"/>
            </a:fillRef>
            <a:effectRef idx="0">
              <a:schemeClr val="accent1"/>
            </a:effectRef>
            <a:fontRef idx="minor">
              <a:schemeClr val="tx1"/>
            </a:fontRef>
          </p:style>
        </p:cxnSp>
      </p:grpSp>
      <p:cxnSp>
        <p:nvCxnSpPr>
          <p:cNvPr id="44" name="直接连接符 43"/>
          <p:cNvCxnSpPr/>
          <p:nvPr/>
        </p:nvCxnSpPr>
        <p:spPr>
          <a:xfrm>
            <a:off x="459240" y="2644529"/>
            <a:ext cx="2091985" cy="0"/>
          </a:xfrm>
          <a:prstGeom prst="line">
            <a:avLst/>
          </a:prstGeom>
          <a:ln w="22225">
            <a:solidFill>
              <a:schemeClr val="bg1">
                <a:alpha val="31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0" name="图片 20" descr="后端"/>
          <p:cNvPicPr>
            <a:picLocks noChangeAspect="1"/>
          </p:cNvPicPr>
          <p:nvPr/>
        </p:nvPicPr>
        <p:blipFill>
          <a:blip r:embed="rId3"/>
          <a:stretch>
            <a:fillRect/>
          </a:stretch>
        </p:blipFill>
        <p:spPr>
          <a:xfrm>
            <a:off x="353695" y="1950720"/>
            <a:ext cx="6522720" cy="1789430"/>
          </a:xfrm>
          <a:prstGeom prst="rect">
            <a:avLst/>
          </a:prstGeom>
        </p:spPr>
      </p:pic>
      <p:pic>
        <p:nvPicPr>
          <p:cNvPr id="12" name="图片 11"/>
          <p:cNvPicPr>
            <a:picLocks noChangeAspect="1"/>
          </p:cNvPicPr>
          <p:nvPr/>
        </p:nvPicPr>
        <p:blipFill>
          <a:blip r:embed="rId4"/>
          <a:stretch>
            <a:fillRect/>
          </a:stretch>
        </p:blipFill>
        <p:spPr>
          <a:xfrm>
            <a:off x="7738745" y="4255135"/>
            <a:ext cx="4239895" cy="1014730"/>
          </a:xfrm>
          <a:prstGeom prst="rect">
            <a:avLst/>
          </a:prstGeom>
          <a:noFill/>
          <a:ln>
            <a:noFill/>
          </a:ln>
        </p:spPr>
      </p:pic>
      <p:pic>
        <p:nvPicPr>
          <p:cNvPr id="14" name="图片 13"/>
          <p:cNvPicPr>
            <a:picLocks noChangeAspect="1"/>
          </p:cNvPicPr>
          <p:nvPr/>
        </p:nvPicPr>
        <p:blipFill>
          <a:blip r:embed="rId5"/>
          <a:stretch>
            <a:fillRect/>
          </a:stretch>
        </p:blipFill>
        <p:spPr>
          <a:xfrm>
            <a:off x="7738745" y="5269865"/>
            <a:ext cx="4239895" cy="87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6858000"/>
          </a:xfrm>
          <a:prstGeom prst="rect">
            <a:avLst/>
          </a:prstGeom>
          <a:gradFill flip="none" rotWithShape="1">
            <a:gsLst>
              <a:gs pos="0">
                <a:schemeClr val="accent1">
                  <a:lumMod val="20000"/>
                  <a:lumOff val="80000"/>
                </a:schemeClr>
              </a:gs>
              <a:gs pos="100000">
                <a:schemeClr val="bg1"/>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p:custDataLst>
              <p:tags r:id="rId1"/>
            </p:custDataLst>
          </p:nvPr>
        </p:nvSpPr>
        <p:spPr>
          <a:xfrm>
            <a:off x="0" y="0"/>
            <a:ext cx="12192000" cy="3457888"/>
          </a:xfrm>
          <a:prstGeom prst="rect">
            <a:avLst/>
          </a:prstGeom>
          <a:solidFill>
            <a:srgbClr val="5A7EB0"/>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
        <p:nvSpPr>
          <p:cNvPr id="2" name="Title 6"/>
          <p:cNvSpPr txBox="1"/>
          <p:nvPr>
            <p:custDataLst>
              <p:tags r:id="rId2"/>
            </p:custDataLst>
          </p:nvPr>
        </p:nvSpPr>
        <p:spPr>
          <a:xfrm>
            <a:off x="268975" y="471941"/>
            <a:ext cx="4625975" cy="53403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a:lnSpc>
                <a:spcPct val="100000"/>
              </a:lnSpc>
              <a:spcBef>
                <a:spcPts val="1000"/>
              </a:spcBef>
              <a:buSzPct val="100000"/>
            </a:pPr>
            <a:r>
              <a:rPr lang="zh-CN" altLang="en-US"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流量预测</a:t>
            </a:r>
            <a:r>
              <a:rPr lang="en-US" altLang="zh-CN"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t>
            </a:r>
            <a:r>
              <a:rPr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 ChebNet</a:t>
            </a:r>
            <a:endParaRPr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cxnSp>
        <p:nvCxnSpPr>
          <p:cNvPr id="3" name="直接连接符 2"/>
          <p:cNvCxnSpPr/>
          <p:nvPr/>
        </p:nvCxnSpPr>
        <p:spPr>
          <a:xfrm>
            <a:off x="353963" y="1031240"/>
            <a:ext cx="518908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79806" y="3788262"/>
            <a:ext cx="1201420"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技术</a:t>
            </a: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原理</a:t>
            </a:r>
            <a:endPar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endParaRPr>
          </a:p>
        </p:txBody>
      </p:sp>
      <p:cxnSp>
        <p:nvCxnSpPr>
          <p:cNvPr id="13" name="直接连接符 12"/>
          <p:cNvCxnSpPr/>
          <p:nvPr/>
        </p:nvCxnSpPr>
        <p:spPr>
          <a:xfrm>
            <a:off x="576593" y="4229012"/>
            <a:ext cx="2462848" cy="0"/>
          </a:xfrm>
          <a:prstGeom prst="line">
            <a:avLst/>
          </a:prstGeom>
          <a:ln w="19050">
            <a:solidFill>
              <a:srgbClr val="4472C4"/>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104871" y="3788262"/>
            <a:ext cx="1201420"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工作</a:t>
            </a: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流程</a:t>
            </a:r>
            <a:endPar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endParaRPr>
          </a:p>
        </p:txBody>
      </p:sp>
      <p:cxnSp>
        <p:nvCxnSpPr>
          <p:cNvPr id="16" name="直接连接符 15"/>
          <p:cNvCxnSpPr/>
          <p:nvPr/>
        </p:nvCxnSpPr>
        <p:spPr>
          <a:xfrm>
            <a:off x="6201658" y="4229012"/>
            <a:ext cx="2462848" cy="0"/>
          </a:xfrm>
          <a:prstGeom prst="line">
            <a:avLst/>
          </a:prstGeom>
          <a:ln w="19050">
            <a:solidFill>
              <a:srgbClr val="4472C4"/>
            </a:solidFill>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a:off x="841757" y="1508982"/>
            <a:ext cx="4165460" cy="723313"/>
          </a:xfrm>
          <a:prstGeom prst="roundRect">
            <a:avLst>
              <a:gd name="adj" fmla="val 50000"/>
            </a:avLst>
          </a:prstGeom>
          <a:solidFill>
            <a:srgbClr val="375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tLang="zh-CN"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5" name="图片 4" descr="B3FA76F39994CA6F40FF18EC3F9AC67E"/>
          <p:cNvPicPr>
            <a:picLocks noChangeAspect="1"/>
          </p:cNvPicPr>
          <p:nvPr/>
        </p:nvPicPr>
        <p:blipFill>
          <a:blip r:embed="rId3"/>
          <a:srcRect t="4357" r="640" b="1979"/>
          <a:stretch>
            <a:fillRect/>
          </a:stretch>
        </p:blipFill>
        <p:spPr>
          <a:xfrm>
            <a:off x="7303770" y="22225"/>
            <a:ext cx="4888230" cy="3455670"/>
          </a:xfrm>
          <a:prstGeom prst="rect">
            <a:avLst/>
          </a:prstGeom>
        </p:spPr>
      </p:pic>
      <p:sp>
        <p:nvSpPr>
          <p:cNvPr id="4" name="文本框 3"/>
          <p:cNvSpPr txBox="1"/>
          <p:nvPr/>
        </p:nvSpPr>
        <p:spPr>
          <a:xfrm>
            <a:off x="1003935" y="1640205"/>
            <a:ext cx="3840480" cy="460375"/>
          </a:xfrm>
          <a:prstGeom prst="rect">
            <a:avLst/>
          </a:prstGeom>
          <a:noFill/>
        </p:spPr>
        <p:txBody>
          <a:bodyPr wrap="square" rtlCol="0">
            <a:spAutoFit/>
          </a:bodyPr>
          <a:lstStyle/>
          <a:p>
            <a:pPr algn="ctr">
              <a:lnSpc>
                <a:spcPct val="120000"/>
              </a:lnSpc>
            </a:pPr>
            <a:r>
              <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谱</a:t>
            </a:r>
            <a:r>
              <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滤波器</a:t>
            </a:r>
            <a:endPar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6" name="图片 1"/>
          <p:cNvPicPr>
            <a:picLocks noChangeAspect="1"/>
          </p:cNvPicPr>
          <p:nvPr/>
        </p:nvPicPr>
        <p:blipFill>
          <a:blip r:embed="rId4"/>
          <a:stretch>
            <a:fillRect/>
          </a:stretch>
        </p:blipFill>
        <p:spPr>
          <a:xfrm>
            <a:off x="269240" y="4497705"/>
            <a:ext cx="5266690" cy="1925320"/>
          </a:xfrm>
          <a:prstGeom prst="rect">
            <a:avLst/>
          </a:prstGeom>
          <a:noFill/>
          <a:ln>
            <a:noFill/>
          </a:ln>
        </p:spPr>
      </p:pic>
      <p:pic>
        <p:nvPicPr>
          <p:cNvPr id="7" name="图片 13" descr="Chennet工作流程"/>
          <p:cNvPicPr>
            <a:picLocks noChangeAspect="1"/>
          </p:cNvPicPr>
          <p:nvPr/>
        </p:nvPicPr>
        <p:blipFill>
          <a:blip r:embed="rId5"/>
          <a:stretch>
            <a:fillRect/>
          </a:stretch>
        </p:blipFill>
        <p:spPr>
          <a:xfrm>
            <a:off x="5410835" y="4497705"/>
            <a:ext cx="6517005" cy="20059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6858000"/>
          </a:xfrm>
          <a:prstGeom prst="rect">
            <a:avLst/>
          </a:prstGeom>
          <a:gradFill flip="none" rotWithShape="1">
            <a:gsLst>
              <a:gs pos="0">
                <a:schemeClr val="accent1">
                  <a:lumMod val="20000"/>
                  <a:lumOff val="80000"/>
                </a:schemeClr>
              </a:gs>
              <a:gs pos="100000">
                <a:schemeClr val="bg1"/>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p:custDataLst>
              <p:tags r:id="rId1"/>
            </p:custDataLst>
          </p:nvPr>
        </p:nvSpPr>
        <p:spPr>
          <a:xfrm>
            <a:off x="0" y="0"/>
            <a:ext cx="12192000" cy="3457888"/>
          </a:xfrm>
          <a:prstGeom prst="rect">
            <a:avLst/>
          </a:prstGeom>
          <a:solidFill>
            <a:srgbClr val="5A7EB0"/>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
        <p:nvSpPr>
          <p:cNvPr id="2" name="Title 6"/>
          <p:cNvSpPr txBox="1"/>
          <p:nvPr>
            <p:custDataLst>
              <p:tags r:id="rId2"/>
            </p:custDataLst>
          </p:nvPr>
        </p:nvSpPr>
        <p:spPr>
          <a:xfrm>
            <a:off x="268975" y="471941"/>
            <a:ext cx="3602990" cy="53403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a:lnSpc>
                <a:spcPct val="100000"/>
              </a:lnSpc>
              <a:spcBef>
                <a:spcPts val="1000"/>
              </a:spcBef>
              <a:buSzPct val="100000"/>
            </a:pPr>
            <a:r>
              <a:rPr lang="zh-CN" altLang="en-US"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流量预测</a:t>
            </a:r>
            <a:r>
              <a:rPr lang="en-US" altLang="zh-CN"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t>
            </a:r>
            <a:r>
              <a:rPr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GCN</a:t>
            </a:r>
            <a:endParaRPr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cxnSp>
        <p:nvCxnSpPr>
          <p:cNvPr id="3" name="直接连接符 2"/>
          <p:cNvCxnSpPr/>
          <p:nvPr/>
        </p:nvCxnSpPr>
        <p:spPr>
          <a:xfrm>
            <a:off x="353963" y="1031240"/>
            <a:ext cx="518908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79806" y="3788262"/>
            <a:ext cx="1201420"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技术</a:t>
            </a: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原理</a:t>
            </a:r>
            <a:endPar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endParaRPr>
          </a:p>
        </p:txBody>
      </p:sp>
      <p:cxnSp>
        <p:nvCxnSpPr>
          <p:cNvPr id="13" name="直接连接符 12"/>
          <p:cNvCxnSpPr/>
          <p:nvPr/>
        </p:nvCxnSpPr>
        <p:spPr>
          <a:xfrm>
            <a:off x="576593" y="4229012"/>
            <a:ext cx="2462848" cy="0"/>
          </a:xfrm>
          <a:prstGeom prst="line">
            <a:avLst/>
          </a:prstGeom>
          <a:ln w="19050">
            <a:solidFill>
              <a:srgbClr val="4472C4"/>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104871" y="3788262"/>
            <a:ext cx="1201420"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工作</a:t>
            </a: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流程</a:t>
            </a:r>
            <a:endPar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endParaRPr>
          </a:p>
        </p:txBody>
      </p:sp>
      <p:cxnSp>
        <p:nvCxnSpPr>
          <p:cNvPr id="16" name="直接连接符 15"/>
          <p:cNvCxnSpPr/>
          <p:nvPr/>
        </p:nvCxnSpPr>
        <p:spPr>
          <a:xfrm>
            <a:off x="6201658" y="4229012"/>
            <a:ext cx="2462848" cy="0"/>
          </a:xfrm>
          <a:prstGeom prst="line">
            <a:avLst/>
          </a:prstGeom>
          <a:ln w="19050">
            <a:solidFill>
              <a:srgbClr val="4472C4"/>
            </a:solidFill>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a:off x="841757" y="1508982"/>
            <a:ext cx="4165460" cy="723313"/>
          </a:xfrm>
          <a:prstGeom prst="roundRect">
            <a:avLst>
              <a:gd name="adj" fmla="val 50000"/>
            </a:avLst>
          </a:prstGeom>
          <a:solidFill>
            <a:srgbClr val="375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tLang="zh-CN"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5" name="图片 4" descr="B3FA76F39994CA6F40FF18EC3F9AC67E"/>
          <p:cNvPicPr>
            <a:picLocks noChangeAspect="1"/>
          </p:cNvPicPr>
          <p:nvPr/>
        </p:nvPicPr>
        <p:blipFill>
          <a:blip r:embed="rId3"/>
          <a:srcRect t="4357" r="640" b="1979"/>
          <a:stretch>
            <a:fillRect/>
          </a:stretch>
        </p:blipFill>
        <p:spPr>
          <a:xfrm>
            <a:off x="7303770" y="22225"/>
            <a:ext cx="4888230" cy="3455670"/>
          </a:xfrm>
          <a:prstGeom prst="rect">
            <a:avLst/>
          </a:prstGeom>
        </p:spPr>
      </p:pic>
      <p:pic>
        <p:nvPicPr>
          <p:cNvPr id="9" name="图片 3"/>
          <p:cNvPicPr>
            <a:picLocks noChangeAspect="1"/>
          </p:cNvPicPr>
          <p:nvPr/>
        </p:nvPicPr>
        <p:blipFill>
          <a:blip r:embed="rId4"/>
          <a:srcRect l="5897" t="-1828" r="11440"/>
          <a:stretch>
            <a:fillRect/>
          </a:stretch>
        </p:blipFill>
        <p:spPr>
          <a:xfrm>
            <a:off x="128905" y="4518025"/>
            <a:ext cx="5414010" cy="1771650"/>
          </a:xfrm>
          <a:prstGeom prst="rect">
            <a:avLst/>
          </a:prstGeom>
          <a:noFill/>
          <a:ln>
            <a:noFill/>
          </a:ln>
        </p:spPr>
      </p:pic>
      <p:sp>
        <p:nvSpPr>
          <p:cNvPr id="4" name="文本框 3"/>
          <p:cNvSpPr txBox="1"/>
          <p:nvPr/>
        </p:nvSpPr>
        <p:spPr>
          <a:xfrm>
            <a:off x="1003935" y="1640205"/>
            <a:ext cx="3840480" cy="460375"/>
          </a:xfrm>
          <a:prstGeom prst="rect">
            <a:avLst/>
          </a:prstGeom>
          <a:noFill/>
        </p:spPr>
        <p:txBody>
          <a:bodyPr wrap="square" rtlCol="0">
            <a:spAutoFit/>
          </a:bodyPr>
          <a:lstStyle/>
          <a:p>
            <a:pPr algn="ctr">
              <a:lnSpc>
                <a:spcPct val="120000"/>
              </a:lnSpc>
            </a:pPr>
            <a:r>
              <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学习图顶点的低纬表示</a:t>
            </a:r>
            <a:endPar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14" name="图片 14" descr="Gcn工作流程"/>
          <p:cNvPicPr>
            <a:picLocks noChangeAspect="1"/>
          </p:cNvPicPr>
          <p:nvPr/>
        </p:nvPicPr>
        <p:blipFill>
          <a:blip r:embed="rId5"/>
          <a:stretch>
            <a:fillRect/>
          </a:stretch>
        </p:blipFill>
        <p:spPr>
          <a:xfrm>
            <a:off x="5791200" y="4497705"/>
            <a:ext cx="6092825" cy="20885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0" y="0"/>
            <a:ext cx="12192000" cy="6858000"/>
          </a:xfrm>
          <a:prstGeom prst="rect">
            <a:avLst/>
          </a:prstGeom>
          <a:gradFill flip="none" rotWithShape="1">
            <a:gsLst>
              <a:gs pos="0">
                <a:schemeClr val="accent1">
                  <a:lumMod val="20000"/>
                  <a:lumOff val="80000"/>
                </a:schemeClr>
              </a:gs>
              <a:gs pos="100000">
                <a:schemeClr val="bg1"/>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8" name="矩形 7"/>
          <p:cNvSpPr/>
          <p:nvPr>
            <p:custDataLst>
              <p:tags r:id="rId1"/>
            </p:custDataLst>
          </p:nvPr>
        </p:nvSpPr>
        <p:spPr>
          <a:xfrm>
            <a:off x="0" y="0"/>
            <a:ext cx="12192000" cy="3457888"/>
          </a:xfrm>
          <a:prstGeom prst="rect">
            <a:avLst/>
          </a:prstGeom>
          <a:solidFill>
            <a:srgbClr val="5A7EB0"/>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阿里巴巴普惠体" panose="00020600040101010101" pitchFamily="18" charset="-122"/>
              <a:ea typeface="阿里巴巴普惠体" panose="00020600040101010101" pitchFamily="18" charset="-122"/>
              <a:cs typeface="阿里巴巴普惠体" panose="00020600040101010101" pitchFamily="18" charset="-122"/>
              <a:sym typeface="+mn-ea"/>
            </a:endParaRPr>
          </a:p>
        </p:txBody>
      </p:sp>
      <p:sp>
        <p:nvSpPr>
          <p:cNvPr id="2" name="Title 6"/>
          <p:cNvSpPr txBox="1"/>
          <p:nvPr>
            <p:custDataLst>
              <p:tags r:id="rId2"/>
            </p:custDataLst>
          </p:nvPr>
        </p:nvSpPr>
        <p:spPr>
          <a:xfrm>
            <a:off x="268975" y="471941"/>
            <a:ext cx="3537585" cy="534035"/>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none" lIns="72000" tIns="36195" rIns="72000" bIns="36195"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a:lnSpc>
                <a:spcPct val="100000"/>
              </a:lnSpc>
              <a:spcBef>
                <a:spcPts val="1000"/>
              </a:spcBef>
              <a:buSzPct val="100000"/>
            </a:pPr>
            <a:r>
              <a:rPr lang="zh-CN" altLang="en-US"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流量预测</a:t>
            </a:r>
            <a:r>
              <a:rPr lang="en-US" altLang="zh-CN"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t>
            </a:r>
            <a:r>
              <a:rPr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G</a:t>
            </a:r>
            <a:r>
              <a:rPr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rPr>
              <a:t>AT</a:t>
            </a:r>
            <a:endParaRPr sz="3000" spc="297" dirty="0">
              <a:ln w="3175">
                <a:noFill/>
                <a:prstDash val="dash"/>
              </a:ln>
              <a:solidFill>
                <a:schemeClr val="bg1"/>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sym typeface="+mn-ea"/>
            </a:endParaRPr>
          </a:p>
        </p:txBody>
      </p:sp>
      <p:cxnSp>
        <p:nvCxnSpPr>
          <p:cNvPr id="3" name="直接连接符 2"/>
          <p:cNvCxnSpPr/>
          <p:nvPr/>
        </p:nvCxnSpPr>
        <p:spPr>
          <a:xfrm>
            <a:off x="353963" y="1031240"/>
            <a:ext cx="518908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79806" y="3788262"/>
            <a:ext cx="1201420"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技术</a:t>
            </a: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原理</a:t>
            </a:r>
            <a:endPar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endParaRPr>
          </a:p>
        </p:txBody>
      </p:sp>
      <p:cxnSp>
        <p:nvCxnSpPr>
          <p:cNvPr id="13" name="直接连接符 12"/>
          <p:cNvCxnSpPr/>
          <p:nvPr/>
        </p:nvCxnSpPr>
        <p:spPr>
          <a:xfrm>
            <a:off x="576593" y="4229012"/>
            <a:ext cx="2462848" cy="0"/>
          </a:xfrm>
          <a:prstGeom prst="line">
            <a:avLst/>
          </a:prstGeom>
          <a:ln w="19050">
            <a:solidFill>
              <a:srgbClr val="4472C4"/>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104871" y="3788262"/>
            <a:ext cx="1201420" cy="3987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工作</a:t>
            </a:r>
            <a:r>
              <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rPr>
              <a:t>流程</a:t>
            </a:r>
            <a:endParaRPr kumimoji="0" lang="zh-CN" altLang="en-US" sz="2000" b="1"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阿里巴巴普惠体" panose="00020600040101010101" pitchFamily="18" charset="-122"/>
            </a:endParaRPr>
          </a:p>
        </p:txBody>
      </p:sp>
      <p:cxnSp>
        <p:nvCxnSpPr>
          <p:cNvPr id="16" name="直接连接符 15"/>
          <p:cNvCxnSpPr/>
          <p:nvPr/>
        </p:nvCxnSpPr>
        <p:spPr>
          <a:xfrm>
            <a:off x="6201658" y="4229012"/>
            <a:ext cx="2462848" cy="0"/>
          </a:xfrm>
          <a:prstGeom prst="line">
            <a:avLst/>
          </a:prstGeom>
          <a:ln w="19050">
            <a:solidFill>
              <a:srgbClr val="4472C4"/>
            </a:solidFill>
          </a:ln>
        </p:spPr>
        <p:style>
          <a:lnRef idx="1">
            <a:schemeClr val="accent1"/>
          </a:lnRef>
          <a:fillRef idx="0">
            <a:schemeClr val="accent1"/>
          </a:fillRef>
          <a:effectRef idx="0">
            <a:schemeClr val="accent1"/>
          </a:effectRef>
          <a:fontRef idx="minor">
            <a:schemeClr val="tx1"/>
          </a:fontRef>
        </p:style>
      </p:cxnSp>
      <p:sp>
        <p:nvSpPr>
          <p:cNvPr id="17" name="矩形: 圆角 16"/>
          <p:cNvSpPr/>
          <p:nvPr/>
        </p:nvSpPr>
        <p:spPr>
          <a:xfrm>
            <a:off x="841757" y="1508982"/>
            <a:ext cx="4165460" cy="723313"/>
          </a:xfrm>
          <a:prstGeom prst="roundRect">
            <a:avLst>
              <a:gd name="adj" fmla="val 50000"/>
            </a:avLst>
          </a:prstGeom>
          <a:solidFill>
            <a:srgbClr val="375D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tLang="zh-CN" sz="1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5" name="图片 4" descr="B3FA76F39994CA6F40FF18EC3F9AC67E"/>
          <p:cNvPicPr>
            <a:picLocks noChangeAspect="1"/>
          </p:cNvPicPr>
          <p:nvPr/>
        </p:nvPicPr>
        <p:blipFill>
          <a:blip r:embed="rId3"/>
          <a:srcRect t="4357" r="640" b="1979"/>
          <a:stretch>
            <a:fillRect/>
          </a:stretch>
        </p:blipFill>
        <p:spPr>
          <a:xfrm>
            <a:off x="7303770" y="22225"/>
            <a:ext cx="4888230" cy="3455670"/>
          </a:xfrm>
          <a:prstGeom prst="rect">
            <a:avLst/>
          </a:prstGeom>
        </p:spPr>
      </p:pic>
      <p:sp>
        <p:nvSpPr>
          <p:cNvPr id="4" name="文本框 3"/>
          <p:cNvSpPr txBox="1"/>
          <p:nvPr/>
        </p:nvSpPr>
        <p:spPr>
          <a:xfrm>
            <a:off x="1003935" y="1640205"/>
            <a:ext cx="3840480" cy="460375"/>
          </a:xfrm>
          <a:prstGeom prst="rect">
            <a:avLst/>
          </a:prstGeom>
          <a:noFill/>
        </p:spPr>
        <p:txBody>
          <a:bodyPr wrap="square" rtlCol="0">
            <a:spAutoFit/>
          </a:bodyPr>
          <a:lstStyle/>
          <a:p>
            <a:pPr algn="ctr">
              <a:lnSpc>
                <a:spcPct val="120000"/>
              </a:lnSpc>
            </a:pPr>
            <a:r>
              <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引入注意力</a:t>
            </a:r>
            <a:r>
              <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机制</a:t>
            </a:r>
            <a:endParaRPr lang="zh-CN" altLang="en-US" sz="2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pic>
        <p:nvPicPr>
          <p:cNvPr id="6" name="图片 5"/>
          <p:cNvPicPr>
            <a:picLocks noChangeAspect="1"/>
          </p:cNvPicPr>
          <p:nvPr/>
        </p:nvPicPr>
        <p:blipFill>
          <a:blip r:embed="rId4"/>
          <a:srcRect l="6618" r="7438"/>
          <a:stretch>
            <a:fillRect/>
          </a:stretch>
        </p:blipFill>
        <p:spPr>
          <a:xfrm>
            <a:off x="183515" y="4584065"/>
            <a:ext cx="5607685" cy="1538605"/>
          </a:xfrm>
          <a:prstGeom prst="rect">
            <a:avLst/>
          </a:prstGeom>
          <a:noFill/>
          <a:ln>
            <a:noFill/>
          </a:ln>
        </p:spPr>
      </p:pic>
      <p:pic>
        <p:nvPicPr>
          <p:cNvPr id="7" name="图片 15" descr="GAT描述"/>
          <p:cNvPicPr>
            <a:picLocks noChangeAspect="1"/>
          </p:cNvPicPr>
          <p:nvPr/>
        </p:nvPicPr>
        <p:blipFill>
          <a:blip r:embed="rId5"/>
          <a:stretch>
            <a:fillRect/>
          </a:stretch>
        </p:blipFill>
        <p:spPr>
          <a:xfrm>
            <a:off x="5922010" y="4497705"/>
            <a:ext cx="6092825" cy="208851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46470" y="-209550"/>
            <a:ext cx="6486525" cy="7404100"/>
          </a:xfrm>
          <a:prstGeom prst="rect">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cs typeface="+mn-ea"/>
              <a:sym typeface="+mn-lt"/>
            </a:endParaRPr>
          </a:p>
        </p:txBody>
      </p:sp>
      <p:grpSp>
        <p:nvGrpSpPr>
          <p:cNvPr id="33" name="组合 32"/>
          <p:cNvGrpSpPr/>
          <p:nvPr/>
        </p:nvGrpSpPr>
        <p:grpSpPr>
          <a:xfrm>
            <a:off x="683268" y="207437"/>
            <a:ext cx="1887220" cy="656253"/>
            <a:chOff x="4966978" y="581452"/>
            <a:chExt cx="1887220" cy="656253"/>
          </a:xfrm>
        </p:grpSpPr>
        <p:sp>
          <p:nvSpPr>
            <p:cNvPr id="34" name="文本框 33"/>
            <p:cNvSpPr txBox="1"/>
            <p:nvPr/>
          </p:nvSpPr>
          <p:spPr>
            <a:xfrm>
              <a:off x="4966978" y="581452"/>
              <a:ext cx="1887220" cy="583565"/>
            </a:xfrm>
            <a:prstGeom prst="rect">
              <a:avLst/>
            </a:prstGeom>
            <a:noFill/>
          </p:spPr>
          <p:txBody>
            <a:bodyPr wrap="none" rtlCol="0" anchor="ctr">
              <a:spAutoFit/>
            </a:bodyPr>
            <a:lstStyle/>
            <a:p>
              <a:pPr algn="ctr"/>
              <a:r>
                <a:rPr lang="zh-CN" altLang="en-US" sz="3200" b="1" spc="150" dirty="0">
                  <a:solidFill>
                    <a:schemeClr val="tx1">
                      <a:lumMod val="65000"/>
                      <a:lumOff val="35000"/>
                    </a:schemeClr>
                  </a:solidFill>
                  <a:cs typeface="+mn-ea"/>
                  <a:sym typeface="+mn-lt"/>
                </a:rPr>
                <a:t>成果</a:t>
              </a:r>
              <a:r>
                <a:rPr lang="zh-CN" altLang="en-US" sz="3200" b="1" spc="150" dirty="0">
                  <a:solidFill>
                    <a:schemeClr val="tx1">
                      <a:lumMod val="65000"/>
                      <a:lumOff val="35000"/>
                    </a:schemeClr>
                  </a:solidFill>
                  <a:cs typeface="+mn-ea"/>
                  <a:sym typeface="+mn-lt"/>
                </a:rPr>
                <a:t>展示</a:t>
              </a:r>
              <a:endParaRPr lang="zh-CN" altLang="en-US" sz="3200" b="1" spc="150" dirty="0">
                <a:solidFill>
                  <a:schemeClr val="tx1">
                    <a:lumMod val="65000"/>
                    <a:lumOff val="35000"/>
                  </a:schemeClr>
                </a:solidFill>
                <a:cs typeface="+mn-ea"/>
                <a:sym typeface="+mn-lt"/>
              </a:endParaRPr>
            </a:p>
          </p:txBody>
        </p:sp>
        <p:cxnSp>
          <p:nvCxnSpPr>
            <p:cNvPr id="35" name="直接连接符 34"/>
            <p:cNvCxnSpPr/>
            <p:nvPr/>
          </p:nvCxnSpPr>
          <p:spPr>
            <a:xfrm>
              <a:off x="4967037" y="1237705"/>
              <a:ext cx="1799590" cy="0"/>
            </a:xfrm>
            <a:prstGeom prst="line">
              <a:avLst/>
            </a:prstGeom>
            <a:ln w="19050">
              <a:solidFill>
                <a:srgbClr val="5A7EB0"/>
              </a:solidFill>
            </a:ln>
          </p:spPr>
          <p:style>
            <a:lnRef idx="1">
              <a:schemeClr val="accent1"/>
            </a:lnRef>
            <a:fillRef idx="0">
              <a:schemeClr val="accent1"/>
            </a:fillRef>
            <a:effectRef idx="0">
              <a:schemeClr val="accent1"/>
            </a:effectRef>
            <a:fontRef idx="minor">
              <a:schemeClr val="tx1"/>
            </a:fontRef>
          </p:style>
        </p:cxnSp>
      </p:grpSp>
      <p:sp>
        <p:nvSpPr>
          <p:cNvPr id="8" name="矩形: 圆角 25"/>
          <p:cNvSpPr/>
          <p:nvPr/>
        </p:nvSpPr>
        <p:spPr>
          <a:xfrm>
            <a:off x="218440" y="1216025"/>
            <a:ext cx="5622290" cy="5311140"/>
          </a:xfrm>
          <a:prstGeom prst="roundRect">
            <a:avLst>
              <a:gd name="adj" fmla="val 6927"/>
            </a:avLst>
          </a:prstGeom>
          <a:noFill/>
          <a:ln w="19050">
            <a:solidFill>
              <a:srgbClr val="5A7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nvGrpSpPr>
          <p:cNvPr id="44" name="组合 43"/>
          <p:cNvGrpSpPr/>
          <p:nvPr/>
        </p:nvGrpSpPr>
        <p:grpSpPr>
          <a:xfrm>
            <a:off x="349250" y="1492150"/>
            <a:ext cx="4724400" cy="1297145"/>
            <a:chOff x="768350" y="4225190"/>
            <a:chExt cx="4724400" cy="1297145"/>
          </a:xfrm>
        </p:grpSpPr>
        <p:grpSp>
          <p:nvGrpSpPr>
            <p:cNvPr id="12" name="组合 11"/>
            <p:cNvGrpSpPr/>
            <p:nvPr/>
          </p:nvGrpSpPr>
          <p:grpSpPr>
            <a:xfrm>
              <a:off x="1653145" y="4225190"/>
              <a:ext cx="3839605" cy="1297145"/>
              <a:chOff x="745095" y="1808279"/>
              <a:chExt cx="3839605" cy="1297145"/>
            </a:xfrm>
          </p:grpSpPr>
          <p:sp>
            <p:nvSpPr>
              <p:cNvPr id="14" name="文本框 13"/>
              <p:cNvSpPr txBox="1"/>
              <p:nvPr/>
            </p:nvSpPr>
            <p:spPr>
              <a:xfrm>
                <a:off x="745095" y="1808279"/>
                <a:ext cx="2015490" cy="460375"/>
              </a:xfrm>
              <a:prstGeom prst="rect">
                <a:avLst/>
              </a:prstGeom>
              <a:noFill/>
            </p:spPr>
            <p:txBody>
              <a:bodyPr wrap="none" rtlCol="0">
                <a:spAutoFit/>
              </a:bodyPr>
              <a:p>
                <a:r>
                  <a:rPr lang="zh-CN" altLang="en-US" sz="2400" b="1" dirty="0">
                    <a:solidFill>
                      <a:srgbClr val="5A7EB0"/>
                    </a:solidFill>
                    <a:cs typeface="+mn-ea"/>
                    <a:sym typeface="+mn-lt"/>
                  </a:rPr>
                  <a:t>主界面效果</a:t>
                </a:r>
                <a:r>
                  <a:rPr lang="zh-CN" altLang="en-US" sz="2400" b="1" dirty="0">
                    <a:solidFill>
                      <a:srgbClr val="5A7EB0"/>
                    </a:solidFill>
                    <a:cs typeface="+mn-ea"/>
                    <a:sym typeface="+mn-lt"/>
                  </a:rPr>
                  <a:t>图</a:t>
                </a:r>
                <a:endParaRPr lang="zh-CN" altLang="en-US" sz="2400" b="1" dirty="0">
                  <a:solidFill>
                    <a:srgbClr val="5A7EB0"/>
                  </a:solidFill>
                  <a:cs typeface="+mn-ea"/>
                  <a:sym typeface="+mn-lt"/>
                </a:endParaRPr>
              </a:p>
            </p:txBody>
          </p:sp>
          <p:sp>
            <p:nvSpPr>
              <p:cNvPr id="15" name="文本框 14"/>
              <p:cNvSpPr txBox="1"/>
              <p:nvPr/>
            </p:nvSpPr>
            <p:spPr>
              <a:xfrm>
                <a:off x="745095" y="2275479"/>
                <a:ext cx="3839605" cy="829945"/>
              </a:xfrm>
              <a:prstGeom prst="rect">
                <a:avLst/>
              </a:prstGeom>
              <a:noFill/>
            </p:spPr>
            <p:txBody>
              <a:bodyPr wrap="square" rtlCol="0">
                <a:spAutoFit/>
              </a:bodyPr>
              <a:p>
                <a:pPr>
                  <a:lnSpc>
                    <a:spcPct val="150000"/>
                  </a:lnSpc>
                </a:pPr>
                <a:r>
                  <a:rPr lang="zh-CN" altLang="en-US" sz="1600" dirty="0">
                    <a:solidFill>
                      <a:schemeClr val="tx1">
                        <a:lumMod val="65000"/>
                        <a:lumOff val="35000"/>
                      </a:schemeClr>
                    </a:solidFill>
                    <a:cs typeface="+mn-ea"/>
                    <a:sym typeface="+mn-lt"/>
                  </a:rPr>
                  <a:t>主要呈现车流量，道路异常情况，桥梁状态等</a:t>
                </a:r>
                <a:r>
                  <a:rPr lang="zh-CN" altLang="en-US" sz="1600" dirty="0">
                    <a:solidFill>
                      <a:schemeClr val="tx1">
                        <a:lumMod val="65000"/>
                        <a:lumOff val="35000"/>
                      </a:schemeClr>
                    </a:solidFill>
                    <a:cs typeface="+mn-ea"/>
                    <a:sym typeface="+mn-lt"/>
                  </a:rPr>
                  <a:t>总体信息</a:t>
                </a:r>
                <a:endParaRPr lang="zh-CN" altLang="en-US" sz="1600" dirty="0">
                  <a:solidFill>
                    <a:schemeClr val="tx1">
                      <a:lumMod val="65000"/>
                      <a:lumOff val="35000"/>
                    </a:schemeClr>
                  </a:solidFill>
                  <a:cs typeface="+mn-ea"/>
                  <a:sym typeface="+mn-lt"/>
                </a:endParaRPr>
              </a:p>
            </p:txBody>
          </p:sp>
        </p:grpSp>
        <p:grpSp>
          <p:nvGrpSpPr>
            <p:cNvPr id="38" name="组合 37"/>
            <p:cNvGrpSpPr/>
            <p:nvPr/>
          </p:nvGrpSpPr>
          <p:grpSpPr>
            <a:xfrm>
              <a:off x="768350" y="4641850"/>
              <a:ext cx="787400" cy="787400"/>
              <a:chOff x="768350" y="4641850"/>
              <a:chExt cx="787400" cy="787400"/>
            </a:xfrm>
          </p:grpSpPr>
          <p:sp>
            <p:nvSpPr>
              <p:cNvPr id="13" name="椭圆 12"/>
              <p:cNvSpPr/>
              <p:nvPr/>
            </p:nvSpPr>
            <p:spPr>
              <a:xfrm>
                <a:off x="768350" y="4641850"/>
                <a:ext cx="787400" cy="787400"/>
              </a:xfrm>
              <a:prstGeom prst="ellipse">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pic>
            <p:nvPicPr>
              <p:cNvPr id="36" name="图片 21" descr="traini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90700" y="4764200"/>
                <a:ext cx="542700" cy="542700"/>
              </a:xfrm>
              <a:prstGeom prst="rect">
                <a:avLst/>
              </a:prstGeom>
            </p:spPr>
          </p:pic>
        </p:grpSp>
      </p:grpSp>
      <p:grpSp>
        <p:nvGrpSpPr>
          <p:cNvPr id="16" name="组合 15"/>
          <p:cNvGrpSpPr/>
          <p:nvPr/>
        </p:nvGrpSpPr>
        <p:grpSpPr>
          <a:xfrm>
            <a:off x="6619240" y="104140"/>
            <a:ext cx="5097385" cy="1756945"/>
            <a:chOff x="6699250" y="4041140"/>
            <a:chExt cx="5097385" cy="1756945"/>
          </a:xfrm>
        </p:grpSpPr>
        <p:grpSp>
          <p:nvGrpSpPr>
            <p:cNvPr id="17" name="组合 16"/>
            <p:cNvGrpSpPr/>
            <p:nvPr/>
          </p:nvGrpSpPr>
          <p:grpSpPr>
            <a:xfrm>
              <a:off x="7584045" y="4225190"/>
              <a:ext cx="4212590" cy="1572895"/>
              <a:chOff x="745095" y="1808279"/>
              <a:chExt cx="4212590" cy="1572895"/>
            </a:xfrm>
          </p:grpSpPr>
          <p:sp>
            <p:nvSpPr>
              <p:cNvPr id="18" name="文本框 17"/>
              <p:cNvSpPr txBox="1"/>
              <p:nvPr/>
            </p:nvSpPr>
            <p:spPr>
              <a:xfrm>
                <a:off x="745095" y="1808279"/>
                <a:ext cx="2015490" cy="460375"/>
              </a:xfrm>
              <a:prstGeom prst="rect">
                <a:avLst/>
              </a:prstGeom>
              <a:noFill/>
            </p:spPr>
            <p:txBody>
              <a:bodyPr wrap="none" rtlCol="0">
                <a:spAutoFit/>
              </a:bodyPr>
              <a:p>
                <a:r>
                  <a:rPr lang="zh-CN" altLang="en-US" sz="2400" b="1" dirty="0">
                    <a:solidFill>
                      <a:schemeClr val="bg1"/>
                    </a:solidFill>
                    <a:cs typeface="+mn-ea"/>
                    <a:sym typeface="+mn-lt"/>
                  </a:rPr>
                  <a:t>分区域效果</a:t>
                </a:r>
                <a:r>
                  <a:rPr lang="zh-CN" altLang="en-US" sz="2400" b="1" dirty="0">
                    <a:solidFill>
                      <a:schemeClr val="bg1"/>
                    </a:solidFill>
                    <a:cs typeface="+mn-ea"/>
                    <a:sym typeface="+mn-lt"/>
                  </a:rPr>
                  <a:t>图</a:t>
                </a:r>
                <a:endParaRPr lang="zh-CN" altLang="en-US" sz="2400" b="1" dirty="0">
                  <a:solidFill>
                    <a:schemeClr val="bg1"/>
                  </a:solidFill>
                  <a:cs typeface="+mn-ea"/>
                  <a:sym typeface="+mn-lt"/>
                </a:endParaRPr>
              </a:p>
            </p:txBody>
          </p:sp>
          <p:sp>
            <p:nvSpPr>
              <p:cNvPr id="19" name="文本框 18"/>
              <p:cNvSpPr txBox="1"/>
              <p:nvPr/>
            </p:nvSpPr>
            <p:spPr>
              <a:xfrm>
                <a:off x="745095" y="2182294"/>
                <a:ext cx="4212590" cy="1198880"/>
              </a:xfrm>
              <a:prstGeom prst="rect">
                <a:avLst/>
              </a:prstGeom>
              <a:noFill/>
            </p:spPr>
            <p:txBody>
              <a:bodyPr wrap="square" rtlCol="0">
                <a:spAutoFit/>
              </a:bodyPr>
              <a:p>
                <a:pPr>
                  <a:lnSpc>
                    <a:spcPct val="150000"/>
                  </a:lnSpc>
                </a:pPr>
                <a:r>
                  <a:rPr lang="zh-CN" altLang="en-US" sz="1600" dirty="0">
                    <a:solidFill>
                      <a:schemeClr val="bg1"/>
                    </a:solidFill>
                    <a:cs typeface="+mn-ea"/>
                    <a:sym typeface="+mn-lt"/>
                  </a:rPr>
                  <a:t>点击主界面上地图图标进入</a:t>
                </a:r>
                <a:r>
                  <a:rPr lang="zh-CN" altLang="en-US" sz="1600" dirty="0">
                    <a:solidFill>
                      <a:schemeClr val="bg1"/>
                    </a:solidFill>
                    <a:cs typeface="+mn-ea"/>
                    <a:sym typeface="+mn-lt"/>
                  </a:rPr>
                  <a:t>详细区域界面</a:t>
                </a:r>
                <a:endParaRPr lang="zh-CN" altLang="en-US" sz="1600" dirty="0">
                  <a:solidFill>
                    <a:schemeClr val="bg1"/>
                  </a:solidFill>
                  <a:cs typeface="+mn-ea"/>
                  <a:sym typeface="+mn-lt"/>
                </a:endParaRPr>
              </a:p>
              <a:p>
                <a:pPr>
                  <a:lnSpc>
                    <a:spcPct val="150000"/>
                  </a:lnSpc>
                </a:pPr>
                <a:r>
                  <a:rPr lang="zh-CN" altLang="en-US" sz="1600" dirty="0">
                    <a:solidFill>
                      <a:schemeClr val="bg1"/>
                    </a:solidFill>
                    <a:cs typeface="+mn-ea"/>
                    <a:sym typeface="+mn-lt"/>
                  </a:rPr>
                  <a:t>支持用户自行上传数据进行车流量预测</a:t>
                </a:r>
                <a:endParaRPr lang="zh-CN" altLang="en-US" sz="1600" dirty="0">
                  <a:solidFill>
                    <a:schemeClr val="bg1"/>
                  </a:solidFill>
                  <a:cs typeface="+mn-ea"/>
                  <a:sym typeface="+mn-lt"/>
                </a:endParaRPr>
              </a:p>
              <a:p>
                <a:pPr>
                  <a:lnSpc>
                    <a:spcPct val="150000"/>
                  </a:lnSpc>
                </a:pPr>
                <a:endParaRPr lang="zh-CN" altLang="en-US" sz="1600" dirty="0">
                  <a:solidFill>
                    <a:schemeClr val="bg1"/>
                  </a:solidFill>
                  <a:cs typeface="+mn-ea"/>
                  <a:sym typeface="+mn-lt"/>
                </a:endParaRPr>
              </a:p>
            </p:txBody>
          </p:sp>
        </p:grpSp>
        <p:sp>
          <p:nvSpPr>
            <p:cNvPr id="21" name="椭圆 20"/>
            <p:cNvSpPr/>
            <p:nvPr/>
          </p:nvSpPr>
          <p:spPr>
            <a:xfrm>
              <a:off x="6699250" y="4041140"/>
              <a:ext cx="787400" cy="787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pic>
        <p:nvPicPr>
          <p:cNvPr id="32" name="图片 31" descr="3b32313538383931313be4b88ae6b6a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3070" y="207645"/>
            <a:ext cx="460375" cy="460375"/>
          </a:xfrm>
          <a:prstGeom prst="rect">
            <a:avLst/>
          </a:prstGeom>
        </p:spPr>
      </p:pic>
      <p:sp>
        <p:nvSpPr>
          <p:cNvPr id="37" name="文本框 36"/>
          <p:cNvSpPr txBox="1"/>
          <p:nvPr/>
        </p:nvSpPr>
        <p:spPr>
          <a:xfrm>
            <a:off x="8665845" y="4052570"/>
            <a:ext cx="1887855" cy="460375"/>
          </a:xfrm>
          <a:prstGeom prst="rect">
            <a:avLst/>
          </a:prstGeom>
          <a:noFill/>
        </p:spPr>
        <p:txBody>
          <a:bodyPr wrap="square" rtlCol="0">
            <a:spAutoFit/>
          </a:bodyPr>
          <a:p>
            <a:pPr>
              <a:lnSpc>
                <a:spcPct val="150000"/>
              </a:lnSpc>
            </a:pPr>
            <a:r>
              <a:rPr lang="zh-CN" altLang="en-US" sz="1600" dirty="0">
                <a:solidFill>
                  <a:schemeClr val="bg1"/>
                </a:solidFill>
                <a:cs typeface="+mn-ea"/>
                <a:sym typeface="+mn-lt"/>
              </a:rPr>
              <a:t>地图浏览</a:t>
            </a:r>
            <a:r>
              <a:rPr lang="zh-CN" altLang="en-US" sz="1600" dirty="0">
                <a:solidFill>
                  <a:schemeClr val="bg1"/>
                </a:solidFill>
                <a:cs typeface="+mn-ea"/>
                <a:sym typeface="+mn-lt"/>
              </a:rPr>
              <a:t>功能</a:t>
            </a:r>
            <a:endParaRPr lang="zh-CN" altLang="en-US" sz="1600" dirty="0">
              <a:solidFill>
                <a:schemeClr val="bg1"/>
              </a:solidFill>
              <a:cs typeface="+mn-ea"/>
              <a:sym typeface="+mn-lt"/>
            </a:endParaRPr>
          </a:p>
        </p:txBody>
      </p:sp>
      <p:pic>
        <p:nvPicPr>
          <p:cNvPr id="22" name="图片 4"/>
          <p:cNvPicPr>
            <a:picLocks noChangeAspect="1"/>
          </p:cNvPicPr>
          <p:nvPr/>
        </p:nvPicPr>
        <p:blipFill>
          <a:blip r:embed="rId5"/>
          <a:stretch>
            <a:fillRect/>
          </a:stretch>
        </p:blipFill>
        <p:spPr>
          <a:xfrm>
            <a:off x="6783070" y="1693545"/>
            <a:ext cx="5127625" cy="2287270"/>
          </a:xfrm>
          <a:prstGeom prst="roundRect">
            <a:avLst/>
          </a:prstGeom>
          <a:noFill/>
          <a:ln>
            <a:noFill/>
          </a:ln>
        </p:spPr>
      </p:pic>
      <p:pic>
        <p:nvPicPr>
          <p:cNvPr id="25" name="图片 7"/>
          <p:cNvPicPr>
            <a:picLocks noChangeAspect="1"/>
          </p:cNvPicPr>
          <p:nvPr/>
        </p:nvPicPr>
        <p:blipFill>
          <a:blip r:embed="rId6"/>
          <a:srcRect/>
          <a:stretch>
            <a:fillRect/>
          </a:stretch>
        </p:blipFill>
        <p:spPr>
          <a:xfrm>
            <a:off x="7123430" y="4512945"/>
            <a:ext cx="4333240" cy="2590165"/>
          </a:xfrm>
          <a:prstGeom prst="roundRect">
            <a:avLst/>
          </a:prstGeom>
          <a:noFill/>
          <a:ln>
            <a:noFill/>
          </a:ln>
        </p:spPr>
      </p:pic>
      <p:pic>
        <p:nvPicPr>
          <p:cNvPr id="30" name="图片 1"/>
          <p:cNvPicPr>
            <a:picLocks noChangeAspect="1"/>
          </p:cNvPicPr>
          <p:nvPr/>
        </p:nvPicPr>
        <p:blipFill>
          <a:blip r:embed="rId7"/>
          <a:stretch>
            <a:fillRect/>
          </a:stretch>
        </p:blipFill>
        <p:spPr>
          <a:xfrm>
            <a:off x="471805" y="3087370"/>
            <a:ext cx="5264785" cy="2654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图片 81"/>
          <p:cNvPicPr>
            <a:picLocks noChangeAspect="1"/>
          </p:cNvPicPr>
          <p:nvPr/>
        </p:nvPicPr>
        <p:blipFill>
          <a:blip r:embed="rId1"/>
          <a:stretch>
            <a:fillRect/>
          </a:stretch>
        </p:blipFill>
        <p:spPr>
          <a:xfrm>
            <a:off x="0" y="0"/>
            <a:ext cx="12192000" cy="6857999"/>
          </a:xfrm>
          <a:prstGeom prst="rect">
            <a:avLst/>
          </a:prstGeom>
        </p:spPr>
      </p:pic>
      <p:sp>
        <p:nvSpPr>
          <p:cNvPr id="70" name="任意多边形: 形状 69"/>
          <p:cNvSpPr/>
          <p:nvPr/>
        </p:nvSpPr>
        <p:spPr>
          <a:xfrm>
            <a:off x="1" y="0"/>
            <a:ext cx="8153678" cy="6858000"/>
          </a:xfrm>
          <a:custGeom>
            <a:avLst/>
            <a:gdLst>
              <a:gd name="connsiteX0" fmla="*/ 0 w 8156305"/>
              <a:gd name="connsiteY0" fmla="*/ 0 h 6858000"/>
              <a:gd name="connsiteX1" fmla="*/ 2747627 w 8156305"/>
              <a:gd name="connsiteY1" fmla="*/ 0 h 6858000"/>
              <a:gd name="connsiteX2" fmla="*/ 3361582 w 8156305"/>
              <a:gd name="connsiteY2" fmla="*/ 196156 h 6858000"/>
              <a:gd name="connsiteX3" fmla="*/ 5372101 w 8156305"/>
              <a:gd name="connsiteY3" fmla="*/ 895350 h 6858000"/>
              <a:gd name="connsiteX4" fmla="*/ 8153401 w 8156305"/>
              <a:gd name="connsiteY4" fmla="*/ 2362200 h 6858000"/>
              <a:gd name="connsiteX5" fmla="*/ 7239001 w 8156305"/>
              <a:gd name="connsiteY5" fmla="*/ 4191000 h 6858000"/>
              <a:gd name="connsiteX6" fmla="*/ 6337937 w 8156305"/>
              <a:gd name="connsiteY6" fmla="*/ 6646869 h 6858000"/>
              <a:gd name="connsiteX7" fmla="*/ 6263189 w 8156305"/>
              <a:gd name="connsiteY7" fmla="*/ 6858000 h 6858000"/>
              <a:gd name="connsiteX8" fmla="*/ 0 w 8156305"/>
              <a:gd name="connsiteY8" fmla="*/ 6858000 h 6858000"/>
              <a:gd name="connsiteX0-1" fmla="*/ 0 w 8156305"/>
              <a:gd name="connsiteY0-2" fmla="*/ 0 h 6858000"/>
              <a:gd name="connsiteX1-3" fmla="*/ 2747627 w 8156305"/>
              <a:gd name="connsiteY1-4" fmla="*/ 0 h 6858000"/>
              <a:gd name="connsiteX2-5" fmla="*/ 3361582 w 8156305"/>
              <a:gd name="connsiteY2-6" fmla="*/ 196156 h 6858000"/>
              <a:gd name="connsiteX3-7" fmla="*/ 5372101 w 8156305"/>
              <a:gd name="connsiteY3-8" fmla="*/ 895350 h 6858000"/>
              <a:gd name="connsiteX4-9" fmla="*/ 8153401 w 8156305"/>
              <a:gd name="connsiteY4-10" fmla="*/ 2362200 h 6858000"/>
              <a:gd name="connsiteX5-11" fmla="*/ 7239001 w 8156305"/>
              <a:gd name="connsiteY5-12" fmla="*/ 4191000 h 6858000"/>
              <a:gd name="connsiteX6-13" fmla="*/ 6337937 w 8156305"/>
              <a:gd name="connsiteY6-14" fmla="*/ 6646869 h 6858000"/>
              <a:gd name="connsiteX7-15" fmla="*/ 6263189 w 8156305"/>
              <a:gd name="connsiteY7-16" fmla="*/ 6858000 h 6858000"/>
              <a:gd name="connsiteX8-17" fmla="*/ 0 w 8156305"/>
              <a:gd name="connsiteY8-18" fmla="*/ 6858000 h 6858000"/>
              <a:gd name="connsiteX9" fmla="*/ 0 w 8156305"/>
              <a:gd name="connsiteY9" fmla="*/ 0 h 6858000"/>
              <a:gd name="connsiteX0-19" fmla="*/ 0 w 8222959"/>
              <a:gd name="connsiteY0-20" fmla="*/ 0 h 6858000"/>
              <a:gd name="connsiteX1-21" fmla="*/ 2747627 w 8222959"/>
              <a:gd name="connsiteY1-22" fmla="*/ 0 h 6858000"/>
              <a:gd name="connsiteX2-23" fmla="*/ 3361582 w 8222959"/>
              <a:gd name="connsiteY2-24" fmla="*/ 196156 h 6858000"/>
              <a:gd name="connsiteX3-25" fmla="*/ 5372101 w 8222959"/>
              <a:gd name="connsiteY3-26" fmla="*/ 895350 h 6858000"/>
              <a:gd name="connsiteX4-27" fmla="*/ 8153401 w 8222959"/>
              <a:gd name="connsiteY4-28" fmla="*/ 2362200 h 6858000"/>
              <a:gd name="connsiteX5-29" fmla="*/ 7267576 w 8222959"/>
              <a:gd name="connsiteY5-30" fmla="*/ 4191000 h 6858000"/>
              <a:gd name="connsiteX6-31" fmla="*/ 6337937 w 8222959"/>
              <a:gd name="connsiteY6-32" fmla="*/ 6646869 h 6858000"/>
              <a:gd name="connsiteX7-33" fmla="*/ 6263189 w 8222959"/>
              <a:gd name="connsiteY7-34" fmla="*/ 6858000 h 6858000"/>
              <a:gd name="connsiteX8-35" fmla="*/ 0 w 8222959"/>
              <a:gd name="connsiteY8-36" fmla="*/ 6858000 h 6858000"/>
              <a:gd name="connsiteX9-37" fmla="*/ 0 w 8222959"/>
              <a:gd name="connsiteY9-38" fmla="*/ 0 h 6858000"/>
              <a:gd name="connsiteX0-39" fmla="*/ 0 w 8186527"/>
              <a:gd name="connsiteY0-40" fmla="*/ 0 h 6858000"/>
              <a:gd name="connsiteX1-41" fmla="*/ 2747627 w 8186527"/>
              <a:gd name="connsiteY1-42" fmla="*/ 0 h 6858000"/>
              <a:gd name="connsiteX2-43" fmla="*/ 3361582 w 8186527"/>
              <a:gd name="connsiteY2-44" fmla="*/ 196156 h 6858000"/>
              <a:gd name="connsiteX3-45" fmla="*/ 5372101 w 8186527"/>
              <a:gd name="connsiteY3-46" fmla="*/ 895350 h 6858000"/>
              <a:gd name="connsiteX4-47" fmla="*/ 8153401 w 8186527"/>
              <a:gd name="connsiteY4-48" fmla="*/ 2362200 h 6858000"/>
              <a:gd name="connsiteX5-49" fmla="*/ 7267576 w 8186527"/>
              <a:gd name="connsiteY5-50" fmla="*/ 4191000 h 6858000"/>
              <a:gd name="connsiteX6-51" fmla="*/ 6337937 w 8186527"/>
              <a:gd name="connsiteY6-52" fmla="*/ 6646869 h 6858000"/>
              <a:gd name="connsiteX7-53" fmla="*/ 6263189 w 8186527"/>
              <a:gd name="connsiteY7-54" fmla="*/ 6858000 h 6858000"/>
              <a:gd name="connsiteX8-55" fmla="*/ 0 w 8186527"/>
              <a:gd name="connsiteY8-56" fmla="*/ 6858000 h 6858000"/>
              <a:gd name="connsiteX9-57" fmla="*/ 0 w 8186527"/>
              <a:gd name="connsiteY9-58" fmla="*/ 0 h 6858000"/>
              <a:gd name="connsiteX0-59" fmla="*/ 0 w 8163747"/>
              <a:gd name="connsiteY0-60" fmla="*/ 0 h 6858000"/>
              <a:gd name="connsiteX1-61" fmla="*/ 2747627 w 8163747"/>
              <a:gd name="connsiteY1-62" fmla="*/ 0 h 6858000"/>
              <a:gd name="connsiteX2-63" fmla="*/ 3361582 w 8163747"/>
              <a:gd name="connsiteY2-64" fmla="*/ 196156 h 6858000"/>
              <a:gd name="connsiteX3-65" fmla="*/ 5372101 w 8163747"/>
              <a:gd name="connsiteY3-66" fmla="*/ 895350 h 6858000"/>
              <a:gd name="connsiteX4-67" fmla="*/ 8153401 w 8163747"/>
              <a:gd name="connsiteY4-68" fmla="*/ 2362200 h 6858000"/>
              <a:gd name="connsiteX5-69" fmla="*/ 7267576 w 8163747"/>
              <a:gd name="connsiteY5-70" fmla="*/ 4191000 h 6858000"/>
              <a:gd name="connsiteX6-71" fmla="*/ 6337937 w 8163747"/>
              <a:gd name="connsiteY6-72" fmla="*/ 6646869 h 6858000"/>
              <a:gd name="connsiteX7-73" fmla="*/ 6263189 w 8163747"/>
              <a:gd name="connsiteY7-74" fmla="*/ 6858000 h 6858000"/>
              <a:gd name="connsiteX8-75" fmla="*/ 0 w 8163747"/>
              <a:gd name="connsiteY8-76" fmla="*/ 6858000 h 6858000"/>
              <a:gd name="connsiteX9-77" fmla="*/ 0 w 8163747"/>
              <a:gd name="connsiteY9-78" fmla="*/ 0 h 6858000"/>
              <a:gd name="connsiteX0-79" fmla="*/ 0 w 8153678"/>
              <a:gd name="connsiteY0-80" fmla="*/ 0 h 6858000"/>
              <a:gd name="connsiteX1-81" fmla="*/ 2747627 w 8153678"/>
              <a:gd name="connsiteY1-82" fmla="*/ 0 h 6858000"/>
              <a:gd name="connsiteX2-83" fmla="*/ 3361582 w 8153678"/>
              <a:gd name="connsiteY2-84" fmla="*/ 196156 h 6858000"/>
              <a:gd name="connsiteX3-85" fmla="*/ 5372101 w 8153678"/>
              <a:gd name="connsiteY3-86" fmla="*/ 895350 h 6858000"/>
              <a:gd name="connsiteX4-87" fmla="*/ 8153401 w 8153678"/>
              <a:gd name="connsiteY4-88" fmla="*/ 2362200 h 6858000"/>
              <a:gd name="connsiteX5-89" fmla="*/ 7267576 w 8153678"/>
              <a:gd name="connsiteY5-90" fmla="*/ 4191000 h 6858000"/>
              <a:gd name="connsiteX6-91" fmla="*/ 6337937 w 8153678"/>
              <a:gd name="connsiteY6-92" fmla="*/ 6646869 h 6858000"/>
              <a:gd name="connsiteX7-93" fmla="*/ 6263189 w 8153678"/>
              <a:gd name="connsiteY7-94" fmla="*/ 6858000 h 6858000"/>
              <a:gd name="connsiteX8-95" fmla="*/ 0 w 8153678"/>
              <a:gd name="connsiteY8-96" fmla="*/ 6858000 h 6858000"/>
              <a:gd name="connsiteX9-97" fmla="*/ 0 w 8153678"/>
              <a:gd name="connsiteY9-98"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8153678" h="6858000">
                <a:moveTo>
                  <a:pt x="0" y="0"/>
                </a:moveTo>
                <a:lnTo>
                  <a:pt x="2747627" y="0"/>
                </a:lnTo>
                <a:lnTo>
                  <a:pt x="3361582" y="196156"/>
                </a:lnTo>
                <a:cubicBezTo>
                  <a:pt x="4132214" y="446187"/>
                  <a:pt x="4861323" y="695325"/>
                  <a:pt x="5372101" y="895350"/>
                </a:cubicBezTo>
                <a:cubicBezTo>
                  <a:pt x="6734176" y="1428750"/>
                  <a:pt x="8176667" y="2308970"/>
                  <a:pt x="8153401" y="2362200"/>
                </a:cubicBezTo>
                <a:cubicBezTo>
                  <a:pt x="7984919" y="2747669"/>
                  <a:pt x="7627258" y="3317875"/>
                  <a:pt x="7267576" y="4191000"/>
                </a:cubicBezTo>
                <a:cubicBezTo>
                  <a:pt x="7020295" y="4791274"/>
                  <a:pt x="6631673" y="5816241"/>
                  <a:pt x="6337937" y="6646869"/>
                </a:cubicBezTo>
                <a:lnTo>
                  <a:pt x="6263189" y="6858000"/>
                </a:lnTo>
                <a:lnTo>
                  <a:pt x="0" y="6858000"/>
                </a:lnTo>
                <a:lnTo>
                  <a:pt x="0" y="0"/>
                </a:lnTo>
                <a:close/>
              </a:path>
            </a:pathLst>
          </a:custGeom>
          <a:gradFill>
            <a:gsLst>
              <a:gs pos="100000">
                <a:schemeClr val="accent1">
                  <a:lumMod val="50000"/>
                </a:schemeClr>
              </a:gs>
              <a:gs pos="4587">
                <a:srgbClr val="005EB0"/>
              </a:gs>
              <a:gs pos="47000">
                <a:srgbClr val="005EB0">
                  <a:alpha val="60000"/>
                </a:srgbClr>
              </a:gs>
            </a:gsLst>
            <a:lin ang="48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椭圆 8"/>
          <p:cNvSpPr/>
          <p:nvPr/>
        </p:nvSpPr>
        <p:spPr>
          <a:xfrm rot="1380000">
            <a:off x="-976630" y="-2445385"/>
            <a:ext cx="7795260" cy="11431270"/>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椭圆 5"/>
          <p:cNvSpPr/>
          <p:nvPr/>
        </p:nvSpPr>
        <p:spPr>
          <a:xfrm rot="720000">
            <a:off x="-1391285" y="-2529840"/>
            <a:ext cx="8153400" cy="10597515"/>
          </a:xfrm>
          <a:prstGeom prst="ellipse">
            <a:avLst/>
          </a:prstGeom>
          <a:solidFill>
            <a:srgbClr val="5A7EB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1250365" y="2598764"/>
            <a:ext cx="4570730" cy="1106805"/>
          </a:xfrm>
          <a:prstGeom prst="rect">
            <a:avLst/>
          </a:prstGeom>
          <a:noFill/>
        </p:spPr>
        <p:txBody>
          <a:bodyPr wrap="none" rtlCol="0">
            <a:spAutoFit/>
          </a:bodyPr>
          <a:p>
            <a:r>
              <a:rPr lang="zh-CN" altLang="en-US" sz="6600" b="1" spc="300" dirty="0">
                <a:solidFill>
                  <a:schemeClr val="bg1"/>
                </a:solidFill>
                <a:cs typeface="+mn-ea"/>
                <a:sym typeface="+mn-lt"/>
              </a:rPr>
              <a:t>感谢聆听！</a:t>
            </a:r>
            <a:endParaRPr lang="zh-CN" altLang="en-US" sz="6600" b="1" spc="300" dirty="0">
              <a:solidFill>
                <a:schemeClr val="bg1"/>
              </a:solidFill>
              <a:cs typeface="+mn-ea"/>
              <a:sym typeface="+mn-lt"/>
            </a:endParaRPr>
          </a:p>
        </p:txBody>
      </p:sp>
      <p:sp>
        <p:nvSpPr>
          <p:cNvPr id="42" name="旁门左道PPT出品"/>
          <p:cNvSpPr/>
          <p:nvPr/>
        </p:nvSpPr>
        <p:spPr>
          <a:xfrm>
            <a:off x="471366" y="4310719"/>
            <a:ext cx="5669280" cy="645160"/>
          </a:xfrm>
          <a:prstGeom prst="rect">
            <a:avLst/>
          </a:prstGeom>
        </p:spPr>
        <p:txBody>
          <a:bodyPr wrap="none">
            <a:spAutoFit/>
          </a:bodyPr>
          <a:p>
            <a:pPr algn="ctr"/>
            <a:r>
              <a:rPr lang="zh-CN" altLang="en-US" dirty="0">
                <a:solidFill>
                  <a:schemeClr val="bg1"/>
                </a:solidFill>
                <a:latin typeface="+mn-ea"/>
                <a:sym typeface="+mn-ea"/>
              </a:rPr>
              <a:t>指导老师：薛峰</a:t>
            </a:r>
            <a:endParaRPr lang="zh-CN" altLang="en-US" dirty="0">
              <a:solidFill>
                <a:schemeClr val="bg1"/>
              </a:solidFill>
              <a:latin typeface="+mn-ea"/>
            </a:endParaRPr>
          </a:p>
          <a:p>
            <a:pPr algn="ctr"/>
            <a:r>
              <a:rPr lang="zh-CN" altLang="en-US" dirty="0">
                <a:solidFill>
                  <a:schemeClr val="bg1"/>
                </a:solidFill>
                <a:latin typeface="+mn-ea"/>
              </a:rPr>
              <a:t>团队成员：贾秀泽，陶文健，代征</a:t>
            </a:r>
            <a:r>
              <a:rPr lang="zh-CN" altLang="en-US" dirty="0">
                <a:solidFill>
                  <a:schemeClr val="bg1"/>
                </a:solidFill>
                <a:latin typeface="+mn-ea"/>
              </a:rPr>
              <a:t>诚，王晨瑄，蔡耀</a:t>
            </a:r>
            <a:r>
              <a:rPr lang="zh-CN" altLang="en-US" dirty="0">
                <a:solidFill>
                  <a:schemeClr val="bg1"/>
                </a:solidFill>
                <a:latin typeface="+mn-ea"/>
              </a:rPr>
              <a:t>霆</a:t>
            </a:r>
            <a:endParaRPr lang="zh-CN" altLang="en-US" dirty="0">
              <a:solidFill>
                <a:schemeClr val="bg1"/>
              </a:solidFill>
              <a:latin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404375" y="2903216"/>
            <a:ext cx="7841818" cy="2550837"/>
            <a:chOff x="1290959" y="2903216"/>
            <a:chExt cx="7841818" cy="2550837"/>
          </a:xfrm>
        </p:grpSpPr>
        <p:grpSp>
          <p:nvGrpSpPr>
            <p:cNvPr id="7" name="组合 6"/>
            <p:cNvGrpSpPr/>
            <p:nvPr/>
          </p:nvGrpSpPr>
          <p:grpSpPr>
            <a:xfrm>
              <a:off x="1290959" y="2903216"/>
              <a:ext cx="2672050" cy="810817"/>
              <a:chOff x="1468759" y="2446016"/>
              <a:chExt cx="2672050" cy="810817"/>
            </a:xfrm>
          </p:grpSpPr>
          <p:sp>
            <p:nvSpPr>
              <p:cNvPr id="10" name="文本框 9"/>
              <p:cNvSpPr txBox="1"/>
              <p:nvPr/>
            </p:nvSpPr>
            <p:spPr>
              <a:xfrm>
                <a:off x="2456789" y="2590296"/>
                <a:ext cx="1684020" cy="521970"/>
              </a:xfrm>
              <a:prstGeom prst="rect">
                <a:avLst/>
              </a:prstGeom>
              <a:noFill/>
            </p:spPr>
            <p:txBody>
              <a:bodyPr wrap="none" rtlCol="0" anchor="ctr">
                <a:spAutoFit/>
              </a:bodyPr>
              <a:lstStyle/>
              <a:p>
                <a:r>
                  <a:rPr lang="zh-CN" altLang="en-US" sz="2800" b="1" spc="150" dirty="0">
                    <a:solidFill>
                      <a:schemeClr val="tx1">
                        <a:lumMod val="65000"/>
                        <a:lumOff val="35000"/>
                      </a:schemeClr>
                    </a:solidFill>
                    <a:cs typeface="+mn-ea"/>
                    <a:sym typeface="+mn-lt"/>
                  </a:rPr>
                  <a:t>作品背景</a:t>
                </a:r>
                <a:endParaRPr lang="zh-CN" altLang="en-US" sz="2800" b="1" spc="150" dirty="0">
                  <a:solidFill>
                    <a:schemeClr val="tx1">
                      <a:lumMod val="65000"/>
                      <a:lumOff val="35000"/>
                    </a:schemeClr>
                  </a:solidFill>
                  <a:cs typeface="+mn-ea"/>
                  <a:sym typeface="+mn-lt"/>
                </a:endParaRPr>
              </a:p>
            </p:txBody>
          </p:sp>
          <p:sp>
            <p:nvSpPr>
              <p:cNvPr id="9" name="椭圆 8"/>
              <p:cNvSpPr/>
              <p:nvPr/>
            </p:nvSpPr>
            <p:spPr>
              <a:xfrm>
                <a:off x="1468759" y="2446016"/>
                <a:ext cx="810817" cy="810817"/>
              </a:xfrm>
              <a:prstGeom prst="ellipse">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3200" b="1" dirty="0">
                    <a:solidFill>
                      <a:schemeClr val="bg1"/>
                    </a:solidFill>
                    <a:cs typeface="+mn-ea"/>
                    <a:sym typeface="+mn-lt"/>
                  </a:rPr>
                  <a:t>01</a:t>
                </a:r>
                <a:endParaRPr lang="zh-CN" altLang="en-US" sz="3200" b="1" dirty="0">
                  <a:solidFill>
                    <a:schemeClr val="bg1"/>
                  </a:solidFill>
                  <a:cs typeface="+mn-ea"/>
                  <a:sym typeface="+mn-lt"/>
                </a:endParaRPr>
              </a:p>
            </p:txBody>
          </p:sp>
        </p:grpSp>
        <p:grpSp>
          <p:nvGrpSpPr>
            <p:cNvPr id="12" name="组合 11"/>
            <p:cNvGrpSpPr/>
            <p:nvPr/>
          </p:nvGrpSpPr>
          <p:grpSpPr>
            <a:xfrm>
              <a:off x="6437311" y="2903216"/>
              <a:ext cx="2695466" cy="810817"/>
              <a:chOff x="6437311" y="2446016"/>
              <a:chExt cx="2695466" cy="810817"/>
            </a:xfrm>
          </p:grpSpPr>
          <p:sp>
            <p:nvSpPr>
              <p:cNvPr id="15" name="文本框 14"/>
              <p:cNvSpPr txBox="1"/>
              <p:nvPr/>
            </p:nvSpPr>
            <p:spPr>
              <a:xfrm>
                <a:off x="7448757" y="2589973"/>
                <a:ext cx="1684020" cy="521970"/>
              </a:xfrm>
              <a:prstGeom prst="rect">
                <a:avLst/>
              </a:prstGeom>
              <a:noFill/>
            </p:spPr>
            <p:txBody>
              <a:bodyPr wrap="none" rtlCol="0" anchor="ctr">
                <a:spAutoFit/>
              </a:bodyPr>
              <a:lstStyle/>
              <a:p>
                <a:r>
                  <a:rPr lang="zh-CN" altLang="en-US" sz="2800" b="1" spc="150" dirty="0">
                    <a:solidFill>
                      <a:schemeClr val="tx1">
                        <a:lumMod val="65000"/>
                        <a:lumOff val="35000"/>
                      </a:schemeClr>
                    </a:solidFill>
                    <a:cs typeface="+mn-ea"/>
                    <a:sym typeface="+mn-lt"/>
                  </a:rPr>
                  <a:t>项目</a:t>
                </a:r>
                <a:r>
                  <a:rPr lang="zh-CN" altLang="en-US" sz="2800" b="1" spc="150" dirty="0">
                    <a:solidFill>
                      <a:schemeClr val="tx1">
                        <a:lumMod val="65000"/>
                        <a:lumOff val="35000"/>
                      </a:schemeClr>
                    </a:solidFill>
                    <a:cs typeface="+mn-ea"/>
                    <a:sym typeface="+mn-lt"/>
                  </a:rPr>
                  <a:t>简介</a:t>
                </a:r>
                <a:endParaRPr lang="zh-CN" altLang="en-US" sz="2800" b="1" spc="150" dirty="0">
                  <a:solidFill>
                    <a:schemeClr val="tx1">
                      <a:lumMod val="65000"/>
                      <a:lumOff val="35000"/>
                    </a:schemeClr>
                  </a:solidFill>
                  <a:cs typeface="+mn-ea"/>
                  <a:sym typeface="+mn-lt"/>
                </a:endParaRPr>
              </a:p>
            </p:txBody>
          </p:sp>
          <p:sp>
            <p:nvSpPr>
              <p:cNvPr id="14" name="椭圆 13"/>
              <p:cNvSpPr/>
              <p:nvPr/>
            </p:nvSpPr>
            <p:spPr>
              <a:xfrm>
                <a:off x="6437311" y="2446016"/>
                <a:ext cx="810817" cy="810817"/>
              </a:xfrm>
              <a:prstGeom prst="ellipse">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3200" b="1" dirty="0">
                    <a:solidFill>
                      <a:schemeClr val="bg1"/>
                    </a:solidFill>
                    <a:cs typeface="+mn-ea"/>
                    <a:sym typeface="+mn-lt"/>
                  </a:rPr>
                  <a:t>02</a:t>
                </a:r>
                <a:endParaRPr lang="zh-CN" altLang="en-US" sz="3200" b="1" dirty="0">
                  <a:solidFill>
                    <a:schemeClr val="bg1"/>
                  </a:solidFill>
                  <a:cs typeface="+mn-ea"/>
                  <a:sym typeface="+mn-lt"/>
                </a:endParaRPr>
              </a:p>
            </p:txBody>
          </p:sp>
        </p:grpSp>
        <p:grpSp>
          <p:nvGrpSpPr>
            <p:cNvPr id="17" name="组合 16"/>
            <p:cNvGrpSpPr/>
            <p:nvPr/>
          </p:nvGrpSpPr>
          <p:grpSpPr>
            <a:xfrm>
              <a:off x="1290959" y="4643236"/>
              <a:ext cx="2672050" cy="810817"/>
              <a:chOff x="1468759" y="4122536"/>
              <a:chExt cx="2672050" cy="810817"/>
            </a:xfrm>
          </p:grpSpPr>
          <p:sp>
            <p:nvSpPr>
              <p:cNvPr id="20" name="文本框 19"/>
              <p:cNvSpPr txBox="1"/>
              <p:nvPr/>
            </p:nvSpPr>
            <p:spPr>
              <a:xfrm>
                <a:off x="2456789" y="4267128"/>
                <a:ext cx="1684020" cy="521970"/>
              </a:xfrm>
              <a:prstGeom prst="rect">
                <a:avLst/>
              </a:prstGeom>
              <a:noFill/>
            </p:spPr>
            <p:txBody>
              <a:bodyPr wrap="none" rtlCol="0" anchor="ctr">
                <a:spAutoFit/>
              </a:bodyPr>
              <a:lstStyle/>
              <a:p>
                <a:r>
                  <a:rPr lang="zh-CN" altLang="en-US" sz="2800" b="1" spc="150" dirty="0">
                    <a:solidFill>
                      <a:schemeClr val="tx1">
                        <a:lumMod val="65000"/>
                        <a:lumOff val="35000"/>
                      </a:schemeClr>
                    </a:solidFill>
                    <a:cs typeface="+mn-ea"/>
                    <a:sym typeface="+mn-lt"/>
                  </a:rPr>
                  <a:t>实现</a:t>
                </a:r>
                <a:r>
                  <a:rPr lang="zh-CN" altLang="en-US" sz="2800" b="1" spc="150" dirty="0">
                    <a:solidFill>
                      <a:schemeClr val="tx1">
                        <a:lumMod val="65000"/>
                        <a:lumOff val="35000"/>
                      </a:schemeClr>
                    </a:solidFill>
                    <a:cs typeface="+mn-ea"/>
                    <a:sym typeface="+mn-lt"/>
                  </a:rPr>
                  <a:t>过程</a:t>
                </a:r>
                <a:endParaRPr lang="zh-CN" altLang="en-US" sz="2800" b="1" spc="150" dirty="0">
                  <a:solidFill>
                    <a:schemeClr val="tx1">
                      <a:lumMod val="65000"/>
                      <a:lumOff val="35000"/>
                    </a:schemeClr>
                  </a:solidFill>
                  <a:cs typeface="+mn-ea"/>
                  <a:sym typeface="+mn-lt"/>
                </a:endParaRPr>
              </a:p>
            </p:txBody>
          </p:sp>
          <p:sp>
            <p:nvSpPr>
              <p:cNvPr id="19" name="椭圆 18"/>
              <p:cNvSpPr/>
              <p:nvPr/>
            </p:nvSpPr>
            <p:spPr>
              <a:xfrm>
                <a:off x="1468759" y="4122536"/>
                <a:ext cx="810817" cy="810817"/>
              </a:xfrm>
              <a:prstGeom prst="ellipse">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3200" b="1" dirty="0">
                    <a:solidFill>
                      <a:schemeClr val="bg1"/>
                    </a:solidFill>
                    <a:cs typeface="+mn-ea"/>
                    <a:sym typeface="+mn-lt"/>
                  </a:rPr>
                  <a:t>03</a:t>
                </a:r>
                <a:endParaRPr lang="zh-CN" altLang="en-US" sz="3200" b="1" dirty="0">
                  <a:solidFill>
                    <a:schemeClr val="bg1"/>
                  </a:solidFill>
                  <a:cs typeface="+mn-ea"/>
                  <a:sym typeface="+mn-lt"/>
                </a:endParaRPr>
              </a:p>
            </p:txBody>
          </p:sp>
        </p:grpSp>
        <p:grpSp>
          <p:nvGrpSpPr>
            <p:cNvPr id="22" name="组合 21"/>
            <p:cNvGrpSpPr/>
            <p:nvPr/>
          </p:nvGrpSpPr>
          <p:grpSpPr>
            <a:xfrm>
              <a:off x="6437311" y="4643236"/>
              <a:ext cx="2695466" cy="810817"/>
              <a:chOff x="6437311" y="4122536"/>
              <a:chExt cx="2695466" cy="810817"/>
            </a:xfrm>
          </p:grpSpPr>
          <p:sp>
            <p:nvSpPr>
              <p:cNvPr id="25" name="文本框 24"/>
              <p:cNvSpPr txBox="1"/>
              <p:nvPr/>
            </p:nvSpPr>
            <p:spPr>
              <a:xfrm>
                <a:off x="7448757" y="4267129"/>
                <a:ext cx="1684020" cy="521970"/>
              </a:xfrm>
              <a:prstGeom prst="rect">
                <a:avLst/>
              </a:prstGeom>
              <a:noFill/>
            </p:spPr>
            <p:txBody>
              <a:bodyPr wrap="none" rtlCol="0" anchor="ctr">
                <a:spAutoFit/>
              </a:bodyPr>
              <a:lstStyle/>
              <a:p>
                <a:r>
                  <a:rPr lang="zh-CN" altLang="zh-CN" sz="2800" b="1" spc="150" dirty="0">
                    <a:solidFill>
                      <a:schemeClr val="tx1">
                        <a:lumMod val="65000"/>
                        <a:lumOff val="35000"/>
                      </a:schemeClr>
                    </a:solidFill>
                    <a:cs typeface="+mn-ea"/>
                    <a:sym typeface="+mn-lt"/>
                  </a:rPr>
                  <a:t>成果</a:t>
                </a:r>
                <a:r>
                  <a:rPr lang="zh-CN" altLang="zh-CN" sz="2800" b="1" spc="150" dirty="0">
                    <a:solidFill>
                      <a:schemeClr val="tx1">
                        <a:lumMod val="65000"/>
                        <a:lumOff val="35000"/>
                      </a:schemeClr>
                    </a:solidFill>
                    <a:cs typeface="+mn-ea"/>
                    <a:sym typeface="+mn-lt"/>
                  </a:rPr>
                  <a:t>展示</a:t>
                </a:r>
                <a:endParaRPr lang="zh-CN" altLang="zh-CN" sz="2800" b="1" spc="150" dirty="0">
                  <a:solidFill>
                    <a:schemeClr val="tx1">
                      <a:lumMod val="65000"/>
                      <a:lumOff val="35000"/>
                    </a:schemeClr>
                  </a:solidFill>
                  <a:cs typeface="+mn-ea"/>
                  <a:sym typeface="+mn-lt"/>
                </a:endParaRPr>
              </a:p>
            </p:txBody>
          </p:sp>
          <p:sp>
            <p:nvSpPr>
              <p:cNvPr id="24" name="椭圆 23"/>
              <p:cNvSpPr/>
              <p:nvPr/>
            </p:nvSpPr>
            <p:spPr>
              <a:xfrm>
                <a:off x="6437311" y="4122536"/>
                <a:ext cx="810817" cy="810817"/>
              </a:xfrm>
              <a:prstGeom prst="ellipse">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3200" b="1" dirty="0">
                    <a:solidFill>
                      <a:schemeClr val="bg1"/>
                    </a:solidFill>
                    <a:cs typeface="+mn-ea"/>
                    <a:sym typeface="+mn-lt"/>
                  </a:rPr>
                  <a:t>04</a:t>
                </a:r>
                <a:endParaRPr lang="zh-CN" altLang="en-US" sz="3200" b="1" dirty="0">
                  <a:solidFill>
                    <a:schemeClr val="bg1"/>
                  </a:solidFill>
                  <a:cs typeface="+mn-ea"/>
                  <a:sym typeface="+mn-lt"/>
                </a:endParaRPr>
              </a:p>
            </p:txBody>
          </p:sp>
        </p:grpSp>
      </p:grpSp>
      <p:grpSp>
        <p:nvGrpSpPr>
          <p:cNvPr id="27" name="组合 26"/>
          <p:cNvGrpSpPr/>
          <p:nvPr/>
        </p:nvGrpSpPr>
        <p:grpSpPr>
          <a:xfrm>
            <a:off x="4592223" y="799746"/>
            <a:ext cx="3007555" cy="807846"/>
            <a:chOff x="4600836" y="748946"/>
            <a:chExt cx="3007555" cy="807846"/>
          </a:xfrm>
        </p:grpSpPr>
        <p:sp>
          <p:nvSpPr>
            <p:cNvPr id="28" name="文本框 27"/>
            <p:cNvSpPr txBox="1"/>
            <p:nvPr/>
          </p:nvSpPr>
          <p:spPr>
            <a:xfrm>
              <a:off x="4600836" y="748946"/>
              <a:ext cx="3007555" cy="646331"/>
            </a:xfrm>
            <a:prstGeom prst="rect">
              <a:avLst/>
            </a:prstGeom>
            <a:noFill/>
          </p:spPr>
          <p:txBody>
            <a:bodyPr wrap="none" rtlCol="0">
              <a:spAutoFit/>
            </a:bodyPr>
            <a:lstStyle/>
            <a:p>
              <a:pPr algn="ctr"/>
              <a:r>
                <a:rPr lang="zh-CN" altLang="en-US" sz="3600" b="1" spc="300" dirty="0">
                  <a:solidFill>
                    <a:schemeClr val="tx1">
                      <a:lumMod val="65000"/>
                      <a:lumOff val="35000"/>
                    </a:schemeClr>
                  </a:solidFill>
                  <a:cs typeface="+mn-ea"/>
                  <a:sym typeface="+mn-lt"/>
                </a:rPr>
                <a:t>目录</a:t>
              </a:r>
              <a:r>
                <a:rPr lang="en-US" altLang="zh-CN" sz="2400" b="1" spc="300" dirty="0">
                  <a:solidFill>
                    <a:schemeClr val="tx1">
                      <a:lumMod val="65000"/>
                      <a:lumOff val="35000"/>
                    </a:schemeClr>
                  </a:solidFill>
                  <a:cs typeface="+mn-ea"/>
                  <a:sym typeface="+mn-lt"/>
                </a:rPr>
                <a:t>/CONTENT</a:t>
              </a:r>
              <a:endParaRPr lang="en-US" altLang="zh-CN" sz="2400" b="1" spc="300" dirty="0">
                <a:solidFill>
                  <a:schemeClr val="tx1">
                    <a:lumMod val="65000"/>
                    <a:lumOff val="35000"/>
                  </a:schemeClr>
                </a:solidFill>
                <a:cs typeface="+mn-ea"/>
                <a:sym typeface="+mn-lt"/>
              </a:endParaRPr>
            </a:p>
          </p:txBody>
        </p:sp>
        <p:cxnSp>
          <p:nvCxnSpPr>
            <p:cNvPr id="29" name="直接连接符 28"/>
            <p:cNvCxnSpPr/>
            <p:nvPr/>
          </p:nvCxnSpPr>
          <p:spPr>
            <a:xfrm>
              <a:off x="5843972" y="1556792"/>
              <a:ext cx="504056" cy="0"/>
            </a:xfrm>
            <a:prstGeom prst="line">
              <a:avLst/>
            </a:prstGeom>
            <a:ln w="19050">
              <a:solidFill>
                <a:srgbClr val="5A7EB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flipH="1">
            <a:off x="533400" y="1874692"/>
            <a:ext cx="4385109" cy="3927108"/>
          </a:xfrm>
          <a:prstGeom prst="rect">
            <a:avLst/>
          </a:prstGeom>
          <a:blipFill dpi="0" rotWithShape="1">
            <a:blip r:embed="rId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5032407" y="1874692"/>
            <a:ext cx="7159593" cy="3927108"/>
          </a:xfrm>
          <a:prstGeom prst="rect">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2" name="文本框 31"/>
          <p:cNvSpPr txBox="1"/>
          <p:nvPr/>
        </p:nvSpPr>
        <p:spPr>
          <a:xfrm>
            <a:off x="5470525" y="2223770"/>
            <a:ext cx="5699760" cy="2861310"/>
          </a:xfrm>
          <a:prstGeom prst="rect">
            <a:avLst/>
          </a:prstGeom>
          <a:noFill/>
        </p:spPr>
        <p:txBody>
          <a:bodyPr wrap="square" rtlCol="0">
            <a:spAutoFit/>
          </a:bodyPr>
          <a:lstStyle/>
          <a:p>
            <a:pPr>
              <a:lnSpc>
                <a:spcPct val="150000"/>
              </a:lnSpc>
            </a:pPr>
            <a:r>
              <a:rPr lang="en-US" altLang="zh-CN" sz="2000" dirty="0">
                <a:solidFill>
                  <a:schemeClr val="bg1"/>
                </a:solidFill>
                <a:cs typeface="+mn-ea"/>
                <a:sym typeface="+mn-lt"/>
              </a:rPr>
              <a:t>2021</a:t>
            </a:r>
            <a:r>
              <a:rPr lang="zh-CN" altLang="en-US" sz="2000" dirty="0">
                <a:solidFill>
                  <a:schemeClr val="bg1"/>
                </a:solidFill>
                <a:cs typeface="+mn-ea"/>
                <a:sym typeface="+mn-lt"/>
              </a:rPr>
              <a:t>年</a:t>
            </a:r>
            <a:r>
              <a:rPr lang="en-US" altLang="zh-CN" sz="2000" dirty="0">
                <a:solidFill>
                  <a:schemeClr val="bg1"/>
                </a:solidFill>
                <a:cs typeface="+mn-ea"/>
                <a:sym typeface="+mn-lt"/>
              </a:rPr>
              <a:t>10</a:t>
            </a:r>
            <a:r>
              <a:rPr lang="zh-CN" altLang="en-US" sz="2000" dirty="0">
                <a:solidFill>
                  <a:schemeClr val="bg1"/>
                </a:solidFill>
                <a:cs typeface="+mn-ea"/>
                <a:sym typeface="+mn-lt"/>
              </a:rPr>
              <a:t>月，交通运输部印发《数字交通“十四五”发展规划》。针对智慧路网体系建设，规划提出打造综合交通运输“数据大脑”，建设综合交通运输平台，构建综合交通大数据中心体系，完善公路感知网络，推进公路基础设施全周期数字化。</a:t>
            </a:r>
            <a:endParaRPr lang="zh-CN" altLang="en-US" sz="2000" dirty="0">
              <a:solidFill>
                <a:schemeClr val="bg1"/>
              </a:solidFill>
              <a:cs typeface="+mn-ea"/>
              <a:sym typeface="+mn-lt"/>
            </a:endParaRPr>
          </a:p>
        </p:txBody>
      </p:sp>
      <p:grpSp>
        <p:nvGrpSpPr>
          <p:cNvPr id="43" name="组合 42"/>
          <p:cNvGrpSpPr/>
          <p:nvPr/>
        </p:nvGrpSpPr>
        <p:grpSpPr>
          <a:xfrm>
            <a:off x="588650" y="561132"/>
            <a:ext cx="4443730" cy="583863"/>
            <a:chOff x="3874140" y="561132"/>
            <a:chExt cx="4443730" cy="583863"/>
          </a:xfrm>
        </p:grpSpPr>
        <p:sp>
          <p:nvSpPr>
            <p:cNvPr id="41" name="文本框 40"/>
            <p:cNvSpPr txBox="1"/>
            <p:nvPr/>
          </p:nvSpPr>
          <p:spPr>
            <a:xfrm>
              <a:off x="3874140" y="561132"/>
              <a:ext cx="4443730" cy="583565"/>
            </a:xfrm>
            <a:prstGeom prst="rect">
              <a:avLst/>
            </a:prstGeom>
            <a:noFill/>
          </p:spPr>
          <p:txBody>
            <a:bodyPr wrap="none" rtlCol="0" anchor="ctr">
              <a:spAutoFit/>
            </a:bodyPr>
            <a:lstStyle/>
            <a:p>
              <a:pPr algn="ctr"/>
              <a:r>
                <a:rPr lang="zh-CN" altLang="en-US" sz="3200" b="1" spc="150" dirty="0">
                  <a:solidFill>
                    <a:schemeClr val="tx1">
                      <a:lumMod val="65000"/>
                      <a:lumOff val="35000"/>
                    </a:schemeClr>
                  </a:solidFill>
                  <a:cs typeface="+mn-ea"/>
                  <a:sym typeface="+mn-lt"/>
                </a:rPr>
                <a:t>作品背景——政策</a:t>
              </a:r>
              <a:r>
                <a:rPr lang="zh-CN" altLang="en-US" sz="3200" b="1" spc="150" dirty="0">
                  <a:solidFill>
                    <a:schemeClr val="tx1">
                      <a:lumMod val="65000"/>
                      <a:lumOff val="35000"/>
                    </a:schemeClr>
                  </a:solidFill>
                  <a:cs typeface="+mn-ea"/>
                  <a:sym typeface="+mn-lt"/>
                </a:rPr>
                <a:t>导向</a:t>
              </a:r>
              <a:endParaRPr lang="zh-CN" altLang="en-US" sz="3200" b="1" spc="150" dirty="0">
                <a:solidFill>
                  <a:schemeClr val="tx1">
                    <a:lumMod val="65000"/>
                    <a:lumOff val="35000"/>
                  </a:schemeClr>
                </a:solidFill>
                <a:cs typeface="+mn-ea"/>
                <a:sym typeface="+mn-lt"/>
              </a:endParaRPr>
            </a:p>
          </p:txBody>
        </p:sp>
        <p:cxnSp>
          <p:nvCxnSpPr>
            <p:cNvPr id="42" name="直接连接符 41"/>
            <p:cNvCxnSpPr/>
            <p:nvPr/>
          </p:nvCxnSpPr>
          <p:spPr>
            <a:xfrm>
              <a:off x="3967547" y="1144995"/>
              <a:ext cx="4260850" cy="0"/>
            </a:xfrm>
            <a:prstGeom prst="line">
              <a:avLst/>
            </a:prstGeom>
            <a:ln w="19050">
              <a:solidFill>
                <a:srgbClr val="5A7EB0"/>
              </a:solidFill>
            </a:ln>
          </p:spPr>
          <p:style>
            <a:lnRef idx="1">
              <a:schemeClr val="accent1"/>
            </a:lnRef>
            <a:fillRef idx="0">
              <a:schemeClr val="accent1"/>
            </a:fillRef>
            <a:effectRef idx="0">
              <a:schemeClr val="accent1"/>
            </a:effectRef>
            <a:fontRef idx="minor">
              <a:schemeClr val="tx1"/>
            </a:fontRef>
          </p:style>
        </p:cxnSp>
      </p:grpSp>
      <p:pic>
        <p:nvPicPr>
          <p:cNvPr id="4" name="图片 3" descr="截屏2024-04-07 下午3.13.43"/>
          <p:cNvPicPr>
            <a:picLocks noChangeAspect="1"/>
          </p:cNvPicPr>
          <p:nvPr/>
        </p:nvPicPr>
        <p:blipFill>
          <a:blip r:embed="rId2"/>
          <a:srcRect l="11215" r="14885"/>
          <a:stretch>
            <a:fillRect/>
          </a:stretch>
        </p:blipFill>
        <p:spPr>
          <a:xfrm>
            <a:off x="533400" y="1874520"/>
            <a:ext cx="4385945" cy="39592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终止 1"/>
          <p:cNvSpPr/>
          <p:nvPr/>
        </p:nvSpPr>
        <p:spPr>
          <a:xfrm flipH="1">
            <a:off x="8105508" y="3401755"/>
            <a:ext cx="2891187" cy="892690"/>
          </a:xfrm>
          <a:prstGeom prst="flowChartTerminator">
            <a:avLst/>
          </a:prstGeom>
          <a:solidFill>
            <a:srgbClr val="5A7EB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流程图: 终止 2"/>
          <p:cNvSpPr/>
          <p:nvPr/>
        </p:nvSpPr>
        <p:spPr>
          <a:xfrm flipH="1">
            <a:off x="6011632" y="3401755"/>
            <a:ext cx="2891187" cy="892690"/>
          </a:xfrm>
          <a:prstGeom prst="flowChartTerminator">
            <a:avLst/>
          </a:prstGeom>
          <a:solidFill>
            <a:srgbClr val="5A7EB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流程图: 终止 3"/>
          <p:cNvSpPr/>
          <p:nvPr/>
        </p:nvSpPr>
        <p:spPr>
          <a:xfrm flipH="1">
            <a:off x="3917757" y="3401755"/>
            <a:ext cx="2891187" cy="892690"/>
          </a:xfrm>
          <a:prstGeom prst="flowChartTerminator">
            <a:avLst/>
          </a:prstGeom>
          <a:solidFill>
            <a:srgbClr val="5A7EB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流程图: 终止 4"/>
          <p:cNvSpPr/>
          <p:nvPr/>
        </p:nvSpPr>
        <p:spPr>
          <a:xfrm flipH="1">
            <a:off x="1823882" y="3401755"/>
            <a:ext cx="2891187" cy="892690"/>
          </a:xfrm>
          <a:prstGeom prst="flowChartTerminator">
            <a:avLst/>
          </a:prstGeom>
          <a:solidFill>
            <a:srgbClr val="5A7EB0"/>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1116232" y="4754570"/>
            <a:ext cx="3305933" cy="1060450"/>
          </a:xfrm>
          <a:prstGeom prst="rect">
            <a:avLst/>
          </a:prstGeom>
          <a:noFill/>
        </p:spPr>
        <p:txBody>
          <a:bodyPr wrap="square">
            <a:spAutoFit/>
          </a:bodyPr>
          <a:lstStyle/>
          <a:p>
            <a:pPr algn="l">
              <a:lnSpc>
                <a:spcPct val="150000"/>
              </a:lnSpc>
            </a:pPr>
            <a:r>
              <a:rPr lang="zh-CN" altLang="en-US" sz="1400" dirty="0">
                <a:solidFill>
                  <a:schemeClr val="tx1">
                    <a:lumMod val="65000"/>
                    <a:lumOff val="35000"/>
                  </a:schemeClr>
                </a:solidFill>
                <a:cs typeface="+mn-ea"/>
                <a:sym typeface="+mn-lt"/>
              </a:rPr>
              <a:t>数字化地图，无人机遥感，计算机辅助设计和仿真，可视化平台，等相关技术和设备不断取得</a:t>
            </a:r>
            <a:r>
              <a:rPr lang="zh-CN" altLang="en-US" sz="1400" dirty="0">
                <a:solidFill>
                  <a:schemeClr val="tx1">
                    <a:lumMod val="65000"/>
                    <a:lumOff val="35000"/>
                  </a:schemeClr>
                </a:solidFill>
                <a:cs typeface="+mn-ea"/>
                <a:sym typeface="+mn-lt"/>
              </a:rPr>
              <a:t>突破</a:t>
            </a:r>
            <a:endParaRPr lang="zh-CN" altLang="en-US" sz="1400" dirty="0">
              <a:solidFill>
                <a:schemeClr val="tx1">
                  <a:lumMod val="65000"/>
                  <a:lumOff val="35000"/>
                </a:schemeClr>
              </a:solidFill>
              <a:cs typeface="+mn-ea"/>
              <a:sym typeface="+mn-lt"/>
            </a:endParaRPr>
          </a:p>
        </p:txBody>
      </p:sp>
      <p:sp>
        <p:nvSpPr>
          <p:cNvPr id="7" name="文本框 6"/>
          <p:cNvSpPr txBox="1"/>
          <p:nvPr/>
        </p:nvSpPr>
        <p:spPr>
          <a:xfrm>
            <a:off x="6011787" y="4651065"/>
            <a:ext cx="3305933" cy="1060450"/>
          </a:xfrm>
          <a:prstGeom prst="rect">
            <a:avLst/>
          </a:prstGeom>
          <a:noFill/>
        </p:spPr>
        <p:txBody>
          <a:bodyPr wrap="square">
            <a:spAutoFit/>
          </a:bodyPr>
          <a:lstStyle/>
          <a:p>
            <a:pPr algn="l">
              <a:lnSpc>
                <a:spcPct val="150000"/>
              </a:lnSpc>
            </a:pPr>
            <a:r>
              <a:rPr lang="zh-CN" altLang="en-US" sz="1400" dirty="0">
                <a:solidFill>
                  <a:schemeClr val="tx1">
                    <a:lumMod val="65000"/>
                    <a:lumOff val="35000"/>
                  </a:schemeClr>
                </a:solidFill>
                <a:cs typeface="+mn-ea"/>
                <a:sym typeface="+mn-lt"/>
              </a:rPr>
              <a:t>高速公路路域环境，通行情况，天气情况等数据庞大复杂，需要可视化软件为工作人员提供分析</a:t>
            </a:r>
            <a:r>
              <a:rPr lang="zh-CN" altLang="en-US" sz="1400" dirty="0">
                <a:solidFill>
                  <a:schemeClr val="tx1">
                    <a:lumMod val="65000"/>
                    <a:lumOff val="35000"/>
                  </a:schemeClr>
                </a:solidFill>
                <a:cs typeface="+mn-ea"/>
                <a:sym typeface="+mn-lt"/>
              </a:rPr>
              <a:t>帮助</a:t>
            </a:r>
            <a:endParaRPr lang="zh-CN" altLang="en-US" sz="1400" dirty="0">
              <a:solidFill>
                <a:schemeClr val="tx1">
                  <a:lumMod val="65000"/>
                  <a:lumOff val="35000"/>
                </a:schemeClr>
              </a:solidFill>
              <a:cs typeface="+mn-ea"/>
              <a:sym typeface="+mn-lt"/>
            </a:endParaRPr>
          </a:p>
        </p:txBody>
      </p:sp>
      <p:sp>
        <p:nvSpPr>
          <p:cNvPr id="8" name="文本框 7"/>
          <p:cNvSpPr txBox="1"/>
          <p:nvPr/>
        </p:nvSpPr>
        <p:spPr>
          <a:xfrm>
            <a:off x="2966720" y="2023745"/>
            <a:ext cx="3305810" cy="1021080"/>
          </a:xfrm>
          <a:prstGeom prst="rect">
            <a:avLst/>
          </a:prstGeom>
          <a:noFill/>
        </p:spPr>
        <p:txBody>
          <a:bodyPr wrap="square">
            <a:noAutofit/>
          </a:bodyPr>
          <a:lstStyle/>
          <a:p>
            <a:pPr>
              <a:lnSpc>
                <a:spcPct val="150000"/>
              </a:lnSpc>
            </a:pPr>
            <a:r>
              <a:rPr lang="zh-CN" altLang="en-US" sz="1400" dirty="0">
                <a:solidFill>
                  <a:schemeClr val="tx1">
                    <a:lumMod val="65000"/>
                    <a:lumOff val="35000"/>
                  </a:schemeClr>
                </a:solidFill>
                <a:cs typeface="+mn-ea"/>
                <a:sym typeface="+mn-lt"/>
              </a:rPr>
              <a:t>对</a:t>
            </a:r>
            <a:r>
              <a:rPr lang="en-US" altLang="zh-CN" sz="1400" dirty="0">
                <a:solidFill>
                  <a:schemeClr val="tx1">
                    <a:lumMod val="65000"/>
                    <a:lumOff val="35000"/>
                  </a:schemeClr>
                </a:solidFill>
                <a:cs typeface="+mn-ea"/>
                <a:sym typeface="+mn-lt"/>
              </a:rPr>
              <a:t>20</a:t>
            </a:r>
            <a:r>
              <a:rPr lang="zh-CN" altLang="en-US" sz="1400" dirty="0">
                <a:solidFill>
                  <a:schemeClr val="tx1">
                    <a:lumMod val="65000"/>
                    <a:lumOff val="35000"/>
                  </a:schemeClr>
                </a:solidFill>
                <a:cs typeface="+mn-ea"/>
                <a:sym typeface="+mn-lt"/>
              </a:rPr>
              <a:t>万以上人口城市及地级行政中心的覆盖率为</a:t>
            </a:r>
            <a:r>
              <a:rPr lang="en-US" altLang="zh-CN" dirty="0">
                <a:solidFill>
                  <a:srgbClr val="5A7EB0"/>
                </a:solidFill>
                <a:cs typeface="+mn-ea"/>
                <a:sym typeface="+mn-lt"/>
              </a:rPr>
              <a:t>98.8%</a:t>
            </a:r>
            <a:r>
              <a:rPr lang="zh-CN" altLang="en-US" sz="1400" dirty="0">
                <a:solidFill>
                  <a:schemeClr val="tx1">
                    <a:lumMod val="65000"/>
                    <a:lumOff val="35000"/>
                  </a:schemeClr>
                </a:solidFill>
                <a:cs typeface="+mn-ea"/>
                <a:sym typeface="+mn-lt"/>
              </a:rPr>
              <a:t>，连接了全国约</a:t>
            </a:r>
            <a:r>
              <a:rPr lang="en-US" altLang="zh-CN" sz="1400" dirty="0">
                <a:solidFill>
                  <a:schemeClr val="tx1">
                    <a:lumMod val="65000"/>
                    <a:lumOff val="35000"/>
                  </a:schemeClr>
                </a:solidFill>
                <a:cs typeface="+mn-ea"/>
                <a:sym typeface="+mn-lt"/>
              </a:rPr>
              <a:t>88%</a:t>
            </a:r>
            <a:r>
              <a:rPr lang="zh-CN" altLang="en-US" sz="1400" dirty="0">
                <a:solidFill>
                  <a:schemeClr val="tx1">
                    <a:lumMod val="65000"/>
                    <a:lumOff val="35000"/>
                  </a:schemeClr>
                </a:solidFill>
                <a:cs typeface="+mn-ea"/>
                <a:sym typeface="+mn-lt"/>
              </a:rPr>
              <a:t>的县级行政区和约</a:t>
            </a:r>
            <a:r>
              <a:rPr lang="en-US" altLang="zh-CN" dirty="0">
                <a:solidFill>
                  <a:srgbClr val="5A7EB0"/>
                </a:solidFill>
                <a:cs typeface="+mn-ea"/>
                <a:sym typeface="+mn-lt"/>
              </a:rPr>
              <a:t>95%</a:t>
            </a:r>
            <a:r>
              <a:rPr lang="zh-CN" altLang="en-US" sz="1400" dirty="0">
                <a:solidFill>
                  <a:schemeClr val="tx1">
                    <a:lumMod val="65000"/>
                    <a:lumOff val="35000"/>
                  </a:schemeClr>
                </a:solidFill>
                <a:cs typeface="+mn-ea"/>
                <a:sym typeface="+mn-lt"/>
              </a:rPr>
              <a:t>的</a:t>
            </a:r>
            <a:r>
              <a:rPr lang="zh-CN" altLang="en-US" sz="1400" dirty="0">
                <a:solidFill>
                  <a:schemeClr val="tx1">
                    <a:lumMod val="65000"/>
                    <a:lumOff val="35000"/>
                  </a:schemeClr>
                </a:solidFill>
                <a:cs typeface="+mn-ea"/>
                <a:sym typeface="+mn-lt"/>
              </a:rPr>
              <a:t>人口。</a:t>
            </a:r>
            <a:endParaRPr lang="zh-CN" altLang="en-US" sz="1400" dirty="0">
              <a:solidFill>
                <a:schemeClr val="tx1">
                  <a:lumMod val="65000"/>
                  <a:lumOff val="35000"/>
                </a:schemeClr>
              </a:solidFill>
              <a:cs typeface="+mn-ea"/>
              <a:sym typeface="+mn-lt"/>
            </a:endParaRPr>
          </a:p>
        </p:txBody>
      </p:sp>
      <p:sp>
        <p:nvSpPr>
          <p:cNvPr id="9" name="文本框 8"/>
          <p:cNvSpPr txBox="1"/>
          <p:nvPr/>
        </p:nvSpPr>
        <p:spPr>
          <a:xfrm>
            <a:off x="7769835" y="2023666"/>
            <a:ext cx="3305933" cy="1245235"/>
          </a:xfrm>
          <a:prstGeom prst="rect">
            <a:avLst/>
          </a:prstGeom>
          <a:noFill/>
        </p:spPr>
        <p:txBody>
          <a:bodyPr wrap="square">
            <a:spAutoFit/>
          </a:bodyPr>
          <a:lstStyle/>
          <a:p>
            <a:pPr>
              <a:lnSpc>
                <a:spcPct val="150000"/>
              </a:lnSpc>
            </a:pPr>
            <a:r>
              <a:rPr lang="zh-CN" altLang="en-US" sz="1600" dirty="0">
                <a:solidFill>
                  <a:schemeClr val="tx1">
                    <a:lumMod val="65000"/>
                    <a:lumOff val="35000"/>
                  </a:schemeClr>
                </a:solidFill>
                <a:cs typeface="+mn-ea"/>
                <a:sym typeface="+mn-lt"/>
              </a:rPr>
              <a:t>全国高速公路</a:t>
            </a:r>
            <a:r>
              <a:rPr lang="en-US" altLang="zh-CN" sz="1600" dirty="0">
                <a:solidFill>
                  <a:schemeClr val="tx1">
                    <a:lumMod val="65000"/>
                    <a:lumOff val="35000"/>
                  </a:schemeClr>
                </a:solidFill>
                <a:cs typeface="+mn-ea"/>
                <a:sym typeface="+mn-lt"/>
              </a:rPr>
              <a:t>ETC</a:t>
            </a:r>
            <a:r>
              <a:rPr lang="zh-CN" altLang="en-US" sz="1600" dirty="0">
                <a:solidFill>
                  <a:schemeClr val="tx1">
                    <a:lumMod val="65000"/>
                    <a:lumOff val="35000"/>
                  </a:schemeClr>
                </a:solidFill>
                <a:cs typeface="+mn-ea"/>
                <a:sym typeface="+mn-lt"/>
              </a:rPr>
              <a:t>使用率超过</a:t>
            </a:r>
            <a:r>
              <a:rPr lang="en-US" altLang="zh-CN" dirty="0">
                <a:solidFill>
                  <a:srgbClr val="5A7EB0"/>
                </a:solidFill>
                <a:cs typeface="+mn-ea"/>
                <a:sym typeface="+mn-lt"/>
              </a:rPr>
              <a:t>65.98%</a:t>
            </a:r>
            <a:r>
              <a:rPr lang="zh-CN" altLang="en-US" sz="1600" dirty="0">
                <a:solidFill>
                  <a:schemeClr val="tx1">
                    <a:lumMod val="65000"/>
                    <a:lumOff val="35000"/>
                  </a:schemeClr>
                </a:solidFill>
                <a:cs typeface="+mn-ea"/>
                <a:sym typeface="+mn-lt"/>
              </a:rPr>
              <a:t>，随着</a:t>
            </a:r>
            <a:r>
              <a:rPr lang="en-US" altLang="zh-CN" sz="1600" dirty="0">
                <a:solidFill>
                  <a:schemeClr val="tx1">
                    <a:lumMod val="65000"/>
                    <a:lumOff val="35000"/>
                  </a:schemeClr>
                </a:solidFill>
                <a:cs typeface="+mn-ea"/>
                <a:sym typeface="+mn-lt"/>
              </a:rPr>
              <a:t>ETC</a:t>
            </a:r>
            <a:r>
              <a:rPr lang="zh-CN" altLang="en-US" sz="1600" dirty="0">
                <a:solidFill>
                  <a:schemeClr val="tx1">
                    <a:lumMod val="65000"/>
                    <a:lumOff val="35000"/>
                  </a:schemeClr>
                </a:solidFill>
                <a:cs typeface="+mn-ea"/>
                <a:sym typeface="+mn-lt"/>
              </a:rPr>
              <a:t>快速普及，全国高速公路通行效率进一步提升。</a:t>
            </a:r>
            <a:endParaRPr lang="zh-CN" altLang="en-US" sz="1600" dirty="0">
              <a:solidFill>
                <a:schemeClr val="tx1">
                  <a:lumMod val="65000"/>
                  <a:lumOff val="35000"/>
                </a:schemeClr>
              </a:solidFill>
              <a:cs typeface="+mn-ea"/>
              <a:sym typeface="+mn-lt"/>
            </a:endParaRPr>
          </a:p>
        </p:txBody>
      </p:sp>
      <p:cxnSp>
        <p:nvCxnSpPr>
          <p:cNvPr id="10" name="直接箭头连接符 9"/>
          <p:cNvCxnSpPr/>
          <p:nvPr/>
        </p:nvCxnSpPr>
        <p:spPr>
          <a:xfrm flipV="1">
            <a:off x="7236684" y="1960166"/>
            <a:ext cx="0" cy="1630680"/>
          </a:xfrm>
          <a:prstGeom prst="straightConnector1">
            <a:avLst/>
          </a:prstGeom>
          <a:ln w="25400" cap="rnd">
            <a:solidFill>
              <a:srgbClr val="5A7EB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V="1">
            <a:off x="2527898" y="1960166"/>
            <a:ext cx="0" cy="1630680"/>
          </a:xfrm>
          <a:prstGeom prst="straightConnector1">
            <a:avLst/>
          </a:prstGeom>
          <a:ln w="25400" cap="rnd">
            <a:solidFill>
              <a:srgbClr val="5A7EB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9486302" y="4195359"/>
            <a:ext cx="0" cy="1630680"/>
          </a:xfrm>
          <a:prstGeom prst="straightConnector1">
            <a:avLst/>
          </a:prstGeom>
          <a:ln w="25400" cap="rnd">
            <a:solidFill>
              <a:srgbClr val="5A7EB0"/>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5072791" y="4195359"/>
            <a:ext cx="0" cy="1630680"/>
          </a:xfrm>
          <a:prstGeom prst="straightConnector1">
            <a:avLst/>
          </a:prstGeom>
          <a:ln w="25400" cap="rnd">
            <a:solidFill>
              <a:srgbClr val="5A7EB0"/>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677684" y="3648045"/>
            <a:ext cx="1228725" cy="398780"/>
          </a:xfrm>
          <a:prstGeom prst="rect">
            <a:avLst/>
          </a:prstGeom>
          <a:noFill/>
        </p:spPr>
        <p:txBody>
          <a:bodyPr wrap="square" rtlCol="0">
            <a:spAutoFit/>
          </a:bodyPr>
          <a:lstStyle/>
          <a:p>
            <a:pPr algn="ctr"/>
            <a:r>
              <a:rPr lang="zh-CN" altLang="en-US" sz="2000" b="1" dirty="0">
                <a:solidFill>
                  <a:schemeClr val="bg1"/>
                </a:solidFill>
                <a:cs typeface="+mn-ea"/>
                <a:sym typeface="+mn-lt"/>
              </a:rPr>
              <a:t>覆盖率</a:t>
            </a:r>
            <a:r>
              <a:rPr lang="zh-CN" altLang="en-US" sz="2000" b="1" dirty="0">
                <a:solidFill>
                  <a:schemeClr val="bg1"/>
                </a:solidFill>
                <a:cs typeface="+mn-ea"/>
                <a:sym typeface="+mn-lt"/>
              </a:rPr>
              <a:t>高</a:t>
            </a:r>
            <a:endParaRPr lang="zh-CN" altLang="en-US" sz="2000" b="1" dirty="0">
              <a:solidFill>
                <a:schemeClr val="bg1"/>
              </a:solidFill>
              <a:cs typeface="+mn-ea"/>
              <a:sym typeface="+mn-lt"/>
            </a:endParaRPr>
          </a:p>
        </p:txBody>
      </p:sp>
      <p:sp>
        <p:nvSpPr>
          <p:cNvPr id="15" name="文本框 14"/>
          <p:cNvSpPr txBox="1"/>
          <p:nvPr/>
        </p:nvSpPr>
        <p:spPr>
          <a:xfrm>
            <a:off x="4906059" y="3648045"/>
            <a:ext cx="1228725" cy="398780"/>
          </a:xfrm>
          <a:prstGeom prst="rect">
            <a:avLst/>
          </a:prstGeom>
          <a:noFill/>
        </p:spPr>
        <p:txBody>
          <a:bodyPr wrap="square" rtlCol="0">
            <a:spAutoFit/>
          </a:bodyPr>
          <a:lstStyle/>
          <a:p>
            <a:pPr algn="ctr"/>
            <a:r>
              <a:rPr lang="zh-CN" altLang="en-US" sz="2000" b="1" dirty="0">
                <a:solidFill>
                  <a:schemeClr val="bg1"/>
                </a:solidFill>
                <a:cs typeface="+mn-ea"/>
                <a:sym typeface="+mn-lt"/>
              </a:rPr>
              <a:t>采集力</a:t>
            </a:r>
            <a:r>
              <a:rPr lang="zh-CN" altLang="en-US" sz="2000" b="1" dirty="0">
                <a:solidFill>
                  <a:schemeClr val="bg1"/>
                </a:solidFill>
                <a:cs typeface="+mn-ea"/>
                <a:sym typeface="+mn-lt"/>
              </a:rPr>
              <a:t>强</a:t>
            </a:r>
            <a:endParaRPr lang="zh-CN" altLang="en-US" sz="2000" b="1" dirty="0">
              <a:solidFill>
                <a:schemeClr val="bg1"/>
              </a:solidFill>
              <a:cs typeface="+mn-ea"/>
              <a:sym typeface="+mn-lt"/>
            </a:endParaRPr>
          </a:p>
        </p:txBody>
      </p:sp>
      <p:sp>
        <p:nvSpPr>
          <p:cNvPr id="16" name="文本框 15"/>
          <p:cNvSpPr txBox="1"/>
          <p:nvPr/>
        </p:nvSpPr>
        <p:spPr>
          <a:xfrm>
            <a:off x="7134434" y="3648045"/>
            <a:ext cx="1228725" cy="398780"/>
          </a:xfrm>
          <a:prstGeom prst="rect">
            <a:avLst/>
          </a:prstGeom>
          <a:noFill/>
        </p:spPr>
        <p:txBody>
          <a:bodyPr wrap="square" rtlCol="0">
            <a:spAutoFit/>
          </a:bodyPr>
          <a:lstStyle/>
          <a:p>
            <a:pPr algn="ctr"/>
            <a:r>
              <a:rPr lang="zh-CN" altLang="en-US" sz="2000" b="1" dirty="0">
                <a:solidFill>
                  <a:schemeClr val="bg1"/>
                </a:solidFill>
                <a:cs typeface="+mn-ea"/>
                <a:sym typeface="+mn-lt"/>
              </a:rPr>
              <a:t>技术</a:t>
            </a:r>
            <a:r>
              <a:rPr lang="zh-CN" altLang="en-US" sz="2000" b="1" dirty="0">
                <a:solidFill>
                  <a:schemeClr val="bg1"/>
                </a:solidFill>
                <a:cs typeface="+mn-ea"/>
                <a:sym typeface="+mn-lt"/>
              </a:rPr>
              <a:t>突破</a:t>
            </a:r>
            <a:endParaRPr lang="zh-CN" altLang="en-US" sz="2000" b="1" dirty="0">
              <a:solidFill>
                <a:schemeClr val="bg1"/>
              </a:solidFill>
              <a:cs typeface="+mn-ea"/>
              <a:sym typeface="+mn-lt"/>
            </a:endParaRPr>
          </a:p>
        </p:txBody>
      </p:sp>
      <p:sp>
        <p:nvSpPr>
          <p:cNvPr id="17" name="文本框 16"/>
          <p:cNvSpPr txBox="1"/>
          <p:nvPr/>
        </p:nvSpPr>
        <p:spPr>
          <a:xfrm>
            <a:off x="9362808" y="3648045"/>
            <a:ext cx="1228725" cy="398780"/>
          </a:xfrm>
          <a:prstGeom prst="rect">
            <a:avLst/>
          </a:prstGeom>
          <a:noFill/>
        </p:spPr>
        <p:txBody>
          <a:bodyPr wrap="square" rtlCol="0">
            <a:spAutoFit/>
          </a:bodyPr>
          <a:lstStyle/>
          <a:p>
            <a:pPr algn="ctr"/>
            <a:r>
              <a:rPr lang="zh-CN" altLang="en-US" sz="2000" b="1" dirty="0">
                <a:solidFill>
                  <a:schemeClr val="bg1"/>
                </a:solidFill>
                <a:cs typeface="+mn-ea"/>
                <a:sym typeface="+mn-lt"/>
              </a:rPr>
              <a:t>数据复杂</a:t>
            </a:r>
            <a:endParaRPr lang="zh-CN" altLang="en-US" sz="2000" b="1" dirty="0">
              <a:solidFill>
                <a:schemeClr val="bg1"/>
              </a:solidFill>
              <a:cs typeface="+mn-ea"/>
              <a:sym typeface="+mn-lt"/>
            </a:endParaRPr>
          </a:p>
        </p:txBody>
      </p:sp>
      <p:grpSp>
        <p:nvGrpSpPr>
          <p:cNvPr id="18" name="组合 17"/>
          <p:cNvGrpSpPr/>
          <p:nvPr/>
        </p:nvGrpSpPr>
        <p:grpSpPr>
          <a:xfrm>
            <a:off x="510505" y="326182"/>
            <a:ext cx="7874737" cy="583863"/>
            <a:chOff x="-1242095" y="326182"/>
            <a:chExt cx="7874737" cy="583863"/>
          </a:xfrm>
        </p:grpSpPr>
        <p:sp>
          <p:nvSpPr>
            <p:cNvPr id="19" name="文本框 18"/>
            <p:cNvSpPr txBox="1"/>
            <p:nvPr/>
          </p:nvSpPr>
          <p:spPr>
            <a:xfrm>
              <a:off x="-1242095" y="326182"/>
              <a:ext cx="7852410" cy="583565"/>
            </a:xfrm>
            <a:prstGeom prst="rect">
              <a:avLst/>
            </a:prstGeom>
            <a:noFill/>
          </p:spPr>
          <p:txBody>
            <a:bodyPr wrap="none" rtlCol="0" anchor="ctr">
              <a:spAutoFit/>
            </a:bodyPr>
            <a:lstStyle/>
            <a:p>
              <a:pPr algn="ctr"/>
              <a:r>
                <a:rPr lang="zh-CN" altLang="en-US" sz="3200" b="1" spc="150" dirty="0">
                  <a:solidFill>
                    <a:schemeClr val="tx1">
                      <a:lumMod val="65000"/>
                      <a:lumOff val="35000"/>
                    </a:schemeClr>
                  </a:solidFill>
                  <a:cs typeface="+mn-ea"/>
                  <a:sym typeface="+mn-lt"/>
                </a:rPr>
                <a:t>作品背景——数据采集与</a:t>
              </a:r>
              <a:r>
                <a:rPr lang="zh-CN" altLang="en-US" sz="3200" b="1" spc="150" dirty="0">
                  <a:solidFill>
                    <a:schemeClr val="tx1">
                      <a:lumMod val="65000"/>
                      <a:lumOff val="35000"/>
                    </a:schemeClr>
                  </a:solidFill>
                  <a:cs typeface="+mn-ea"/>
                  <a:sym typeface="+mn-lt"/>
                </a:rPr>
                <a:t>呈现能力不匹配</a:t>
              </a:r>
              <a:endParaRPr lang="zh-CN" altLang="en-US" sz="3200" b="1" spc="150" dirty="0">
                <a:solidFill>
                  <a:schemeClr val="tx1">
                    <a:lumMod val="65000"/>
                    <a:lumOff val="35000"/>
                  </a:schemeClr>
                </a:solidFill>
                <a:cs typeface="+mn-ea"/>
                <a:sym typeface="+mn-lt"/>
              </a:endParaRPr>
            </a:p>
          </p:txBody>
        </p:sp>
        <p:cxnSp>
          <p:nvCxnSpPr>
            <p:cNvPr id="20" name="直接连接符 19"/>
            <p:cNvCxnSpPr/>
            <p:nvPr/>
          </p:nvCxnSpPr>
          <p:spPr>
            <a:xfrm>
              <a:off x="-1165158" y="910045"/>
              <a:ext cx="7797800" cy="0"/>
            </a:xfrm>
            <a:prstGeom prst="line">
              <a:avLst/>
            </a:prstGeom>
            <a:ln w="19050">
              <a:solidFill>
                <a:srgbClr val="5A7EB0"/>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3040380" y="1499870"/>
            <a:ext cx="2012315" cy="460375"/>
          </a:xfrm>
          <a:prstGeom prst="rect">
            <a:avLst/>
          </a:prstGeom>
          <a:noFill/>
        </p:spPr>
        <p:txBody>
          <a:bodyPr wrap="square" rtlCol="0">
            <a:spAutoFit/>
          </a:bodyPr>
          <a:p>
            <a:r>
              <a:rPr lang="zh-CN" altLang="en-US" sz="2400">
                <a:solidFill>
                  <a:srgbClr val="5A7EB0"/>
                </a:solidFill>
              </a:rPr>
              <a:t>网络覆盖完善</a:t>
            </a:r>
            <a:endParaRPr lang="zh-CN" altLang="en-US" sz="2400">
              <a:solidFill>
                <a:srgbClr val="5A7EB0"/>
              </a:solidFill>
            </a:endParaRPr>
          </a:p>
        </p:txBody>
      </p:sp>
      <p:sp>
        <p:nvSpPr>
          <p:cNvPr id="22" name="文本框 21"/>
          <p:cNvSpPr txBox="1"/>
          <p:nvPr/>
        </p:nvSpPr>
        <p:spPr>
          <a:xfrm>
            <a:off x="7769860" y="1499870"/>
            <a:ext cx="2012315" cy="460375"/>
          </a:xfrm>
          <a:prstGeom prst="rect">
            <a:avLst/>
          </a:prstGeom>
          <a:noFill/>
        </p:spPr>
        <p:txBody>
          <a:bodyPr wrap="square" rtlCol="0">
            <a:spAutoFit/>
          </a:bodyPr>
          <a:p>
            <a:r>
              <a:rPr lang="zh-CN" altLang="en-US" sz="2400">
                <a:solidFill>
                  <a:srgbClr val="5A7EB0"/>
                </a:solidFill>
              </a:rPr>
              <a:t>设施水平</a:t>
            </a:r>
            <a:r>
              <a:rPr lang="zh-CN" altLang="en-US" sz="2400">
                <a:solidFill>
                  <a:srgbClr val="5A7EB0"/>
                </a:solidFill>
              </a:rPr>
              <a:t>提升</a:t>
            </a:r>
            <a:endParaRPr lang="zh-CN" altLang="en-US" sz="2400">
              <a:solidFill>
                <a:srgbClr val="5A7EB0"/>
              </a:solidFill>
            </a:endParaRPr>
          </a:p>
        </p:txBody>
      </p:sp>
      <p:sp>
        <p:nvSpPr>
          <p:cNvPr id="23" name="文本框 22"/>
          <p:cNvSpPr txBox="1"/>
          <p:nvPr/>
        </p:nvSpPr>
        <p:spPr>
          <a:xfrm>
            <a:off x="1379855" y="4294505"/>
            <a:ext cx="2012315" cy="460375"/>
          </a:xfrm>
          <a:prstGeom prst="rect">
            <a:avLst/>
          </a:prstGeom>
          <a:noFill/>
        </p:spPr>
        <p:txBody>
          <a:bodyPr wrap="square" rtlCol="0">
            <a:spAutoFit/>
          </a:bodyPr>
          <a:p>
            <a:r>
              <a:rPr lang="zh-CN" altLang="en-US" sz="2400">
                <a:solidFill>
                  <a:srgbClr val="5A7EB0"/>
                </a:solidFill>
              </a:rPr>
              <a:t>技术创新</a:t>
            </a:r>
            <a:r>
              <a:rPr lang="zh-CN" altLang="en-US" sz="2400">
                <a:solidFill>
                  <a:srgbClr val="5A7EB0"/>
                </a:solidFill>
              </a:rPr>
              <a:t>突破</a:t>
            </a:r>
            <a:endParaRPr lang="zh-CN" altLang="en-US" sz="2400">
              <a:solidFill>
                <a:srgbClr val="5A7EB0"/>
              </a:solidFill>
            </a:endParaRPr>
          </a:p>
        </p:txBody>
      </p:sp>
      <p:sp>
        <p:nvSpPr>
          <p:cNvPr id="24" name="文本框 23"/>
          <p:cNvSpPr txBox="1"/>
          <p:nvPr/>
        </p:nvSpPr>
        <p:spPr>
          <a:xfrm>
            <a:off x="6609080" y="4294505"/>
            <a:ext cx="2012315" cy="460375"/>
          </a:xfrm>
          <a:prstGeom prst="rect">
            <a:avLst/>
          </a:prstGeom>
          <a:noFill/>
        </p:spPr>
        <p:txBody>
          <a:bodyPr wrap="square" rtlCol="0">
            <a:spAutoFit/>
          </a:bodyPr>
          <a:p>
            <a:r>
              <a:rPr lang="zh-CN" altLang="en-US" sz="2400">
                <a:solidFill>
                  <a:srgbClr val="5A7EB0"/>
                </a:solidFill>
              </a:rPr>
              <a:t>基础数据</a:t>
            </a:r>
            <a:r>
              <a:rPr lang="zh-CN" altLang="en-US" sz="2400">
                <a:solidFill>
                  <a:srgbClr val="5A7EB0"/>
                </a:solidFill>
              </a:rPr>
              <a:t>复杂</a:t>
            </a:r>
            <a:endParaRPr lang="zh-CN" altLang="en-US" sz="2400">
              <a:solidFill>
                <a:srgbClr val="5A7EB0"/>
              </a:solidFill>
            </a:endParaRPr>
          </a:p>
        </p:txBody>
      </p:sp>
      <p:sp>
        <p:nvSpPr>
          <p:cNvPr id="30" name="矩形 29"/>
          <p:cNvSpPr/>
          <p:nvPr/>
        </p:nvSpPr>
        <p:spPr>
          <a:xfrm>
            <a:off x="-904875" y="6068695"/>
            <a:ext cx="13630275" cy="1547495"/>
          </a:xfrm>
          <a:prstGeom prst="rect">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sp>
        <p:nvSpPr>
          <p:cNvPr id="25" name="文本框 24"/>
          <p:cNvSpPr txBox="1"/>
          <p:nvPr/>
        </p:nvSpPr>
        <p:spPr>
          <a:xfrm>
            <a:off x="2827655" y="6275705"/>
            <a:ext cx="7153275" cy="521970"/>
          </a:xfrm>
          <a:prstGeom prst="rect">
            <a:avLst/>
          </a:prstGeom>
          <a:noFill/>
        </p:spPr>
        <p:txBody>
          <a:bodyPr wrap="square" rtlCol="0">
            <a:spAutoFit/>
          </a:bodyPr>
          <a:p>
            <a:r>
              <a:rPr lang="zh-CN" altLang="en-US" sz="2800">
                <a:solidFill>
                  <a:srgbClr val="F1F4F9"/>
                </a:solidFill>
              </a:rPr>
              <a:t>需要一款可视化软件帮助分析</a:t>
            </a:r>
            <a:r>
              <a:rPr lang="zh-CN" altLang="en-US" sz="2800">
                <a:solidFill>
                  <a:srgbClr val="F1F4F9"/>
                </a:solidFill>
              </a:rPr>
              <a:t>呈现庞大数据</a:t>
            </a:r>
            <a:endParaRPr lang="zh-CN" altLang="en-US" sz="2800">
              <a:solidFill>
                <a:srgbClr val="F1F4F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弧形 70"/>
          <p:cNvSpPr/>
          <p:nvPr/>
        </p:nvSpPr>
        <p:spPr>
          <a:xfrm>
            <a:off x="525024" y="-4043386"/>
            <a:ext cx="14913898" cy="14913886"/>
          </a:xfrm>
          <a:prstGeom prst="arc">
            <a:avLst>
              <a:gd name="adj1" fmla="val 7780976"/>
              <a:gd name="adj2" fmla="val 12491472"/>
            </a:avLst>
          </a:prstGeom>
          <a:noFill/>
          <a:ln w="1270000" cap="rnd">
            <a:gradFill flip="none" rotWithShape="1">
              <a:gsLst>
                <a:gs pos="8000">
                  <a:schemeClr val="accent1">
                    <a:alpha val="0"/>
                  </a:schemeClr>
                </a:gs>
                <a:gs pos="100000">
                  <a:schemeClr val="accent1">
                    <a:alpha val="10000"/>
                  </a:schemeClr>
                </a:gs>
              </a:gsLst>
              <a:lin ang="16200000" scaled="1"/>
              <a:tileRect/>
            </a:gra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p:cNvSpPr/>
          <p:nvPr/>
        </p:nvSpPr>
        <p:spPr>
          <a:xfrm>
            <a:off x="607603" y="1363850"/>
            <a:ext cx="3297697" cy="586250"/>
          </a:xfrm>
          <a:prstGeom prst="roundRect">
            <a:avLst>
              <a:gd name="adj" fmla="val 50000"/>
            </a:avLst>
          </a:prstGeom>
          <a:gradFill flip="none" rotWithShape="1">
            <a:gsLst>
              <a:gs pos="100000">
                <a:schemeClr val="accent1"/>
              </a:gs>
              <a:gs pos="75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FFFFFF"/>
              </a:solidFill>
              <a:effectLst/>
              <a:uLnTx/>
              <a:uFillTx/>
              <a:latin typeface="等线" panose="02010600030101010101" pitchFamily="2" charset="-122"/>
              <a:ea typeface="等线" panose="02010600030101010101" pitchFamily="2" charset="-122"/>
            </a:endParaRPr>
          </a:p>
        </p:txBody>
      </p:sp>
      <p:sp>
        <p:nvSpPr>
          <p:cNvPr id="69" name="文本框 68"/>
          <p:cNvSpPr txBox="1"/>
          <p:nvPr/>
        </p:nvSpPr>
        <p:spPr>
          <a:xfrm rot="19109068">
            <a:off x="5119193" y="576896"/>
            <a:ext cx="5725560" cy="5673322"/>
          </a:xfrm>
          <a:prstGeom prst="rect">
            <a:avLst/>
          </a:prstGeom>
          <a:noFill/>
        </p:spPr>
        <p:txBody>
          <a:bodyPr wrap="none" rtlCol="0">
            <a:prstTxWarp prst="textArchDown">
              <a:avLst/>
            </a:prstTxWarp>
            <a:spAutoFit/>
          </a:bodyPr>
          <a:lstStyle/>
          <a:p>
            <a:pPr algn="ctr"/>
            <a:r>
              <a:rPr lang="zh-CN" altLang="en-US" sz="1600" dirty="0"/>
              <a:t>全国地图分区域细致化查询，细节</a:t>
            </a:r>
            <a:r>
              <a:rPr lang="zh-CN" altLang="en-US" sz="1600" dirty="0"/>
              <a:t>呈现</a:t>
            </a:r>
            <a:endParaRPr lang="zh-CN" altLang="en-US" sz="1600" dirty="0"/>
          </a:p>
        </p:txBody>
      </p:sp>
      <p:sp>
        <p:nvSpPr>
          <p:cNvPr id="67" name="文本框 66"/>
          <p:cNvSpPr txBox="1"/>
          <p:nvPr/>
        </p:nvSpPr>
        <p:spPr>
          <a:xfrm rot="1585017">
            <a:off x="5197332" y="665247"/>
            <a:ext cx="5452182" cy="5402438"/>
          </a:xfrm>
          <a:prstGeom prst="rect">
            <a:avLst/>
          </a:prstGeom>
          <a:noFill/>
        </p:spPr>
        <p:txBody>
          <a:bodyPr wrap="none" rtlCol="0">
            <a:prstTxWarp prst="textArchUp">
              <a:avLst/>
            </a:prstTxWarp>
            <a:spAutoFit/>
          </a:bodyPr>
          <a:lstStyle/>
          <a:p>
            <a:pPr algn="ctr"/>
            <a:r>
              <a:rPr lang="zh-CN" altLang="en-US" sz="1600" dirty="0"/>
              <a:t>数据直观呈现，清晰明</a:t>
            </a:r>
            <a:r>
              <a:rPr lang="zh-CN" altLang="en-US" sz="1600" dirty="0"/>
              <a:t>了</a:t>
            </a:r>
            <a:endParaRPr lang="zh-CN" altLang="en-US" sz="1600" dirty="0"/>
          </a:p>
        </p:txBody>
      </p:sp>
      <p:sp>
        <p:nvSpPr>
          <p:cNvPr id="70" name="文本框 69"/>
          <p:cNvSpPr txBox="1"/>
          <p:nvPr/>
        </p:nvSpPr>
        <p:spPr>
          <a:xfrm rot="4740000">
            <a:off x="5239669" y="696272"/>
            <a:ext cx="5484608" cy="5434570"/>
          </a:xfrm>
          <a:prstGeom prst="rect">
            <a:avLst/>
          </a:prstGeom>
          <a:noFill/>
        </p:spPr>
        <p:txBody>
          <a:bodyPr vert="eaVert" wrap="none" rtlCol="0">
            <a:prstTxWarp prst="textArchDown">
              <a:avLst/>
            </a:prstTxWarp>
            <a:spAutoFit/>
          </a:bodyPr>
          <a:lstStyle/>
          <a:p>
            <a:pPr algn="ctr"/>
            <a:r>
              <a:rPr lang="zh-CN" altLang="en-US" sz="1600" spc="-600" dirty="0"/>
              <a:t>预测车流量，智慧交通</a:t>
            </a:r>
            <a:r>
              <a:rPr lang="zh-CN" altLang="en-US" sz="1600" spc="-600" dirty="0"/>
              <a:t>管理</a:t>
            </a:r>
            <a:endParaRPr lang="zh-CN" altLang="en-US" sz="1600" spc="-600" dirty="0"/>
          </a:p>
        </p:txBody>
      </p:sp>
      <p:sp>
        <p:nvSpPr>
          <p:cNvPr id="28" name="椭圆 27"/>
          <p:cNvSpPr/>
          <p:nvPr/>
        </p:nvSpPr>
        <p:spPr>
          <a:xfrm>
            <a:off x="5571680" y="680740"/>
            <a:ext cx="1712404" cy="1712404"/>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781844" y="2213429"/>
            <a:ext cx="2400256" cy="2400256"/>
          </a:xfrm>
          <a:prstGeom prst="ellipse">
            <a:avLst/>
          </a:prstGeom>
          <a:gradFill flip="none" rotWithShape="1">
            <a:gsLst>
              <a:gs pos="15000">
                <a:schemeClr val="accent1">
                  <a:lumMod val="40000"/>
                  <a:lumOff val="60000"/>
                </a:schemeClr>
              </a:gs>
              <a:gs pos="67000">
                <a:schemeClr val="accent1"/>
              </a:gs>
            </a:gsLst>
            <a:path path="circle">
              <a:fillToRect l="100000" b="100000"/>
            </a:path>
            <a:tileRect t="-100000" r="-100000"/>
          </a:gradFill>
          <a:ln>
            <a:noFill/>
          </a:ln>
          <a:effectLst>
            <a:outerShdw blurRad="330200" dist="1778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a typeface="+mj-ea"/>
            </a:endParaRPr>
          </a:p>
        </p:txBody>
      </p:sp>
      <p:sp>
        <p:nvSpPr>
          <p:cNvPr id="24" name="文本框 23"/>
          <p:cNvSpPr txBox="1"/>
          <p:nvPr/>
        </p:nvSpPr>
        <p:spPr>
          <a:xfrm>
            <a:off x="7373241" y="2834270"/>
            <a:ext cx="1243701" cy="1198880"/>
          </a:xfrm>
          <a:prstGeom prst="rect">
            <a:avLst/>
          </a:prstGeom>
          <a:noFill/>
        </p:spPr>
        <p:txBody>
          <a:bodyPr wrap="square">
            <a:spAutoFit/>
          </a:bodyPr>
          <a:lstStyle/>
          <a:p>
            <a:pPr algn="ctr"/>
            <a:r>
              <a:rPr lang="zh-CN" altLang="en-US" sz="3600" dirty="0">
                <a:solidFill>
                  <a:schemeClr val="bg1"/>
                </a:solidFill>
              </a:rPr>
              <a:t>项目</a:t>
            </a:r>
            <a:r>
              <a:rPr lang="zh-CN" altLang="en-US" sz="3600" dirty="0">
                <a:solidFill>
                  <a:schemeClr val="bg1"/>
                </a:solidFill>
              </a:rPr>
              <a:t>特色</a:t>
            </a:r>
            <a:endParaRPr lang="zh-CN" altLang="en-US" sz="3600" dirty="0">
              <a:solidFill>
                <a:schemeClr val="bg1"/>
              </a:solidFill>
            </a:endParaRPr>
          </a:p>
        </p:txBody>
      </p:sp>
      <p:sp>
        <p:nvSpPr>
          <p:cNvPr id="26" name="椭圆 25"/>
          <p:cNvSpPr/>
          <p:nvPr/>
        </p:nvSpPr>
        <p:spPr>
          <a:xfrm>
            <a:off x="9606471" y="2143400"/>
            <a:ext cx="1712404" cy="1712404"/>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243917" y="4912682"/>
            <a:ext cx="1712404" cy="1712404"/>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828335" y="932801"/>
            <a:ext cx="1198880" cy="398780"/>
          </a:xfrm>
          <a:prstGeom prst="rect">
            <a:avLst/>
          </a:prstGeom>
          <a:noFill/>
        </p:spPr>
        <p:txBody>
          <a:bodyPr wrap="none" rtlCol="0">
            <a:spAutoFit/>
          </a:bodyPr>
          <a:lstStyle/>
          <a:p>
            <a:pPr algn="ctr"/>
            <a:r>
              <a:rPr lang="zh-CN" altLang="en-US" sz="2000" dirty="0">
                <a:solidFill>
                  <a:schemeClr val="accent1"/>
                </a:solidFill>
                <a:latin typeface="+mj-ea"/>
                <a:ea typeface="+mj-ea"/>
              </a:rPr>
              <a:t>流量</a:t>
            </a:r>
            <a:r>
              <a:rPr lang="zh-CN" altLang="en-US" sz="2000" dirty="0">
                <a:solidFill>
                  <a:schemeClr val="accent1"/>
                </a:solidFill>
                <a:latin typeface="+mj-ea"/>
                <a:ea typeface="+mj-ea"/>
              </a:rPr>
              <a:t>预测</a:t>
            </a:r>
            <a:endParaRPr lang="zh-CN" altLang="en-US" sz="2000" dirty="0">
              <a:solidFill>
                <a:schemeClr val="accent1"/>
              </a:solidFill>
              <a:latin typeface="+mj-ea"/>
              <a:ea typeface="+mj-ea"/>
            </a:endParaRPr>
          </a:p>
        </p:txBody>
      </p:sp>
      <p:sp>
        <p:nvSpPr>
          <p:cNvPr id="9" name="文本框 8"/>
          <p:cNvSpPr txBox="1"/>
          <p:nvPr/>
        </p:nvSpPr>
        <p:spPr>
          <a:xfrm>
            <a:off x="5581003" y="1431276"/>
            <a:ext cx="1694180" cy="521970"/>
          </a:xfrm>
          <a:prstGeom prst="rect">
            <a:avLst/>
          </a:prstGeom>
          <a:noFill/>
        </p:spPr>
        <p:txBody>
          <a:bodyPr wrap="none" rtlCol="0">
            <a:spAutoFit/>
          </a:bodyPr>
          <a:lstStyle/>
          <a:p>
            <a:pPr algn="ctr"/>
            <a:r>
              <a:rPr lang="zh-CN" altLang="en-US" sz="1400" spc="300" dirty="0"/>
              <a:t>根据现有数据</a:t>
            </a:r>
            <a:endParaRPr lang="zh-CN" altLang="en-US" sz="1400" spc="300" dirty="0"/>
          </a:p>
          <a:p>
            <a:pPr algn="ctr"/>
            <a:r>
              <a:rPr lang="zh-CN" altLang="en-US" sz="1400" spc="300" dirty="0"/>
              <a:t>预测未来车流量</a:t>
            </a:r>
            <a:endParaRPr lang="zh-CN" altLang="en-US" sz="1400" spc="300" dirty="0"/>
          </a:p>
        </p:txBody>
      </p:sp>
      <p:sp>
        <p:nvSpPr>
          <p:cNvPr id="43" name="文本框 42"/>
          <p:cNvSpPr txBox="1"/>
          <p:nvPr/>
        </p:nvSpPr>
        <p:spPr>
          <a:xfrm>
            <a:off x="9862821" y="2409190"/>
            <a:ext cx="1198880" cy="398780"/>
          </a:xfrm>
          <a:prstGeom prst="rect">
            <a:avLst/>
          </a:prstGeom>
          <a:noFill/>
        </p:spPr>
        <p:txBody>
          <a:bodyPr wrap="none" rtlCol="0">
            <a:spAutoFit/>
          </a:bodyPr>
          <a:lstStyle/>
          <a:p>
            <a:pPr algn="ctr"/>
            <a:r>
              <a:rPr lang="zh-CN" altLang="en-US" sz="2000" dirty="0">
                <a:solidFill>
                  <a:schemeClr val="accent1"/>
                </a:solidFill>
                <a:latin typeface="+mj-ea"/>
                <a:ea typeface="+mj-ea"/>
              </a:rPr>
              <a:t>直观</a:t>
            </a:r>
            <a:r>
              <a:rPr lang="zh-CN" altLang="en-US" sz="2000" dirty="0">
                <a:solidFill>
                  <a:schemeClr val="accent1"/>
                </a:solidFill>
                <a:latin typeface="+mj-ea"/>
                <a:ea typeface="+mj-ea"/>
              </a:rPr>
              <a:t>展现</a:t>
            </a:r>
            <a:endParaRPr lang="zh-CN" altLang="en-US" sz="2000" dirty="0">
              <a:solidFill>
                <a:schemeClr val="accent1"/>
              </a:solidFill>
              <a:latin typeface="+mj-ea"/>
              <a:ea typeface="+mj-ea"/>
            </a:endParaRPr>
          </a:p>
        </p:txBody>
      </p:sp>
      <p:sp>
        <p:nvSpPr>
          <p:cNvPr id="44" name="文本框 43"/>
          <p:cNvSpPr txBox="1"/>
          <p:nvPr/>
        </p:nvSpPr>
        <p:spPr>
          <a:xfrm>
            <a:off x="9767888" y="2781935"/>
            <a:ext cx="1389380" cy="583565"/>
          </a:xfrm>
          <a:prstGeom prst="rect">
            <a:avLst/>
          </a:prstGeom>
          <a:noFill/>
        </p:spPr>
        <p:txBody>
          <a:bodyPr wrap="none" rtlCol="0">
            <a:spAutoFit/>
          </a:bodyPr>
          <a:lstStyle/>
          <a:p>
            <a:pPr algn="ctr"/>
            <a:r>
              <a:rPr lang="zh-CN" altLang="en-US" sz="1600" spc="300" dirty="0"/>
              <a:t>数据图形化</a:t>
            </a:r>
            <a:endParaRPr lang="zh-CN" altLang="en-US" sz="1600" spc="300" dirty="0"/>
          </a:p>
          <a:p>
            <a:pPr algn="ctr"/>
            <a:r>
              <a:rPr lang="zh-CN" altLang="en-US" sz="1600" spc="300" dirty="0"/>
              <a:t>呈现</a:t>
            </a:r>
            <a:endParaRPr lang="zh-CN" altLang="en-US" sz="1600" spc="300" dirty="0"/>
          </a:p>
        </p:txBody>
      </p:sp>
      <p:sp>
        <p:nvSpPr>
          <p:cNvPr id="48" name="文本框 47"/>
          <p:cNvSpPr txBox="1"/>
          <p:nvPr/>
        </p:nvSpPr>
        <p:spPr>
          <a:xfrm>
            <a:off x="6500813" y="5178425"/>
            <a:ext cx="1198880" cy="398780"/>
          </a:xfrm>
          <a:prstGeom prst="rect">
            <a:avLst/>
          </a:prstGeom>
          <a:noFill/>
        </p:spPr>
        <p:txBody>
          <a:bodyPr wrap="none" rtlCol="0">
            <a:spAutoFit/>
          </a:bodyPr>
          <a:lstStyle/>
          <a:p>
            <a:pPr algn="ctr"/>
            <a:r>
              <a:rPr lang="zh-CN" altLang="en-US" sz="2000" dirty="0">
                <a:solidFill>
                  <a:schemeClr val="accent1"/>
                </a:solidFill>
                <a:latin typeface="+mj-ea"/>
                <a:ea typeface="+mj-ea"/>
              </a:rPr>
              <a:t>精细</a:t>
            </a:r>
            <a:r>
              <a:rPr lang="zh-CN" altLang="en-US" sz="2000" dirty="0">
                <a:solidFill>
                  <a:schemeClr val="accent1"/>
                </a:solidFill>
                <a:latin typeface="+mj-ea"/>
                <a:ea typeface="+mj-ea"/>
              </a:rPr>
              <a:t>查询</a:t>
            </a:r>
            <a:endParaRPr lang="zh-CN" altLang="en-US" sz="2000" dirty="0">
              <a:solidFill>
                <a:schemeClr val="accent1"/>
              </a:solidFill>
              <a:latin typeface="+mj-ea"/>
              <a:ea typeface="+mj-ea"/>
            </a:endParaRPr>
          </a:p>
        </p:txBody>
      </p:sp>
      <p:sp>
        <p:nvSpPr>
          <p:cNvPr id="49" name="文本框 48"/>
          <p:cNvSpPr txBox="1"/>
          <p:nvPr/>
        </p:nvSpPr>
        <p:spPr>
          <a:xfrm>
            <a:off x="6405563" y="5551170"/>
            <a:ext cx="1389380" cy="583565"/>
          </a:xfrm>
          <a:prstGeom prst="rect">
            <a:avLst/>
          </a:prstGeom>
          <a:noFill/>
        </p:spPr>
        <p:txBody>
          <a:bodyPr wrap="none" rtlCol="0">
            <a:spAutoFit/>
          </a:bodyPr>
          <a:lstStyle/>
          <a:p>
            <a:pPr algn="ctr"/>
            <a:r>
              <a:rPr lang="zh-CN" altLang="en-US" sz="1600" spc="300" dirty="0"/>
              <a:t>全国地图</a:t>
            </a:r>
            <a:r>
              <a:rPr lang="zh-CN" altLang="en-US" sz="1600" spc="300" dirty="0"/>
              <a:t>动</a:t>
            </a:r>
            <a:endParaRPr lang="zh-CN" altLang="en-US" sz="1600" spc="300" dirty="0"/>
          </a:p>
          <a:p>
            <a:pPr algn="ctr"/>
            <a:r>
              <a:rPr lang="zh-CN" altLang="en-US" sz="1600" spc="300" dirty="0"/>
              <a:t>态查询</a:t>
            </a:r>
            <a:endParaRPr lang="zh-CN" altLang="en-US" sz="1600" spc="300" dirty="0"/>
          </a:p>
        </p:txBody>
      </p:sp>
      <p:sp>
        <p:nvSpPr>
          <p:cNvPr id="51" name="弧形 50"/>
          <p:cNvSpPr/>
          <p:nvPr/>
        </p:nvSpPr>
        <p:spPr>
          <a:xfrm>
            <a:off x="5513590" y="945175"/>
            <a:ext cx="4936766" cy="4936764"/>
          </a:xfrm>
          <a:prstGeom prst="arc">
            <a:avLst>
              <a:gd name="adj1" fmla="val 14980629"/>
              <a:gd name="adj2" fmla="val 19716637"/>
            </a:avLst>
          </a:prstGeom>
          <a:noFill/>
          <a:ln w="63500" cap="rnd">
            <a:gradFill flip="none" rotWithShape="1">
              <a:gsLst>
                <a:gs pos="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弧形 51"/>
          <p:cNvSpPr/>
          <p:nvPr/>
        </p:nvSpPr>
        <p:spPr>
          <a:xfrm>
            <a:off x="5513590" y="945175"/>
            <a:ext cx="4936766" cy="4936764"/>
          </a:xfrm>
          <a:prstGeom prst="arc">
            <a:avLst>
              <a:gd name="adj1" fmla="val 706805"/>
              <a:gd name="adj2" fmla="val 5299691"/>
            </a:avLst>
          </a:prstGeom>
          <a:noFill/>
          <a:ln w="63500" cap="rnd">
            <a:gradFill flip="none" rotWithShape="1">
              <a:gsLst>
                <a:gs pos="21000">
                  <a:schemeClr val="accent1">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弧形 52"/>
          <p:cNvSpPr/>
          <p:nvPr/>
        </p:nvSpPr>
        <p:spPr>
          <a:xfrm>
            <a:off x="5513590" y="945175"/>
            <a:ext cx="4936766" cy="4936764"/>
          </a:xfrm>
          <a:prstGeom prst="arc">
            <a:avLst>
              <a:gd name="adj1" fmla="val 7780976"/>
              <a:gd name="adj2" fmla="val 12491472"/>
            </a:avLst>
          </a:prstGeom>
          <a:noFill/>
          <a:ln w="63500" cap="rnd">
            <a:gradFill flip="none" rotWithShape="1">
              <a:gsLst>
                <a:gs pos="0">
                  <a:schemeClr val="accent1">
                    <a:alpha val="0"/>
                  </a:schemeClr>
                </a:gs>
                <a:gs pos="10000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弧形 53"/>
          <p:cNvSpPr/>
          <p:nvPr/>
        </p:nvSpPr>
        <p:spPr>
          <a:xfrm>
            <a:off x="5355815" y="787400"/>
            <a:ext cx="5252316" cy="5252314"/>
          </a:xfrm>
          <a:prstGeom prst="arc">
            <a:avLst>
              <a:gd name="adj1" fmla="val 16656012"/>
              <a:gd name="adj2" fmla="val 19547877"/>
            </a:avLst>
          </a:prstGeom>
          <a:noFill/>
          <a:ln w="22225" cap="rnd">
            <a:gradFill flip="none" rotWithShape="1">
              <a:gsLst>
                <a:gs pos="4000">
                  <a:schemeClr val="accent1">
                    <a:alpha val="0"/>
                  </a:schemeClr>
                </a:gs>
                <a:gs pos="100000">
                  <a:schemeClr val="accent1">
                    <a:alpha val="1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弧形 54"/>
          <p:cNvSpPr/>
          <p:nvPr/>
        </p:nvSpPr>
        <p:spPr>
          <a:xfrm>
            <a:off x="5698715" y="1130300"/>
            <a:ext cx="4566516" cy="4566514"/>
          </a:xfrm>
          <a:prstGeom prst="arc">
            <a:avLst>
              <a:gd name="adj1" fmla="val 15308025"/>
              <a:gd name="adj2" fmla="val 18155905"/>
            </a:avLst>
          </a:prstGeom>
          <a:noFill/>
          <a:ln w="22225" cap="rnd">
            <a:gradFill flip="none" rotWithShape="1">
              <a:gsLst>
                <a:gs pos="4000">
                  <a:schemeClr val="accent1">
                    <a:alpha val="0"/>
                  </a:schemeClr>
                </a:gs>
                <a:gs pos="100000">
                  <a:schemeClr val="accent1">
                    <a:alpha val="1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弧形 55"/>
          <p:cNvSpPr/>
          <p:nvPr/>
        </p:nvSpPr>
        <p:spPr>
          <a:xfrm>
            <a:off x="5698715" y="1130300"/>
            <a:ext cx="4566516" cy="4566514"/>
          </a:xfrm>
          <a:prstGeom prst="arc">
            <a:avLst>
              <a:gd name="adj1" fmla="val 1188684"/>
              <a:gd name="adj2" fmla="val 4576767"/>
            </a:avLst>
          </a:prstGeom>
          <a:noFill/>
          <a:ln w="22225" cap="rnd">
            <a:gradFill flip="none" rotWithShape="1">
              <a:gsLst>
                <a:gs pos="4000">
                  <a:schemeClr val="accent1">
                    <a:alpha val="0"/>
                  </a:schemeClr>
                </a:gs>
                <a:gs pos="100000">
                  <a:schemeClr val="accent1">
                    <a:alpha val="1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弧形 56"/>
          <p:cNvSpPr/>
          <p:nvPr/>
        </p:nvSpPr>
        <p:spPr>
          <a:xfrm>
            <a:off x="5355815" y="787400"/>
            <a:ext cx="5252316" cy="5252314"/>
          </a:xfrm>
          <a:prstGeom prst="arc">
            <a:avLst>
              <a:gd name="adj1" fmla="val 1084990"/>
              <a:gd name="adj2" fmla="val 3391186"/>
            </a:avLst>
          </a:prstGeom>
          <a:noFill/>
          <a:ln w="22225" cap="rnd">
            <a:gradFill flip="none" rotWithShape="1">
              <a:gsLst>
                <a:gs pos="4000">
                  <a:schemeClr val="accent1">
                    <a:alpha val="0"/>
                  </a:schemeClr>
                </a:gs>
                <a:gs pos="100000">
                  <a:schemeClr val="accent1">
                    <a:alpha val="1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弧形 57"/>
          <p:cNvSpPr/>
          <p:nvPr/>
        </p:nvSpPr>
        <p:spPr>
          <a:xfrm>
            <a:off x="5698715" y="1130300"/>
            <a:ext cx="4566516" cy="4566514"/>
          </a:xfrm>
          <a:prstGeom prst="arc">
            <a:avLst>
              <a:gd name="adj1" fmla="val 8264358"/>
              <a:gd name="adj2" fmla="val 12429281"/>
            </a:avLst>
          </a:prstGeom>
          <a:noFill/>
          <a:ln w="22225" cap="rnd">
            <a:gradFill flip="none" rotWithShape="1">
              <a:gsLst>
                <a:gs pos="4000">
                  <a:schemeClr val="accent1">
                    <a:alpha val="0"/>
                  </a:schemeClr>
                </a:gs>
                <a:gs pos="100000">
                  <a:schemeClr val="accent1">
                    <a:alpha val="1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弧形 58"/>
          <p:cNvSpPr/>
          <p:nvPr/>
        </p:nvSpPr>
        <p:spPr>
          <a:xfrm>
            <a:off x="5355815" y="787400"/>
            <a:ext cx="5252316" cy="5252314"/>
          </a:xfrm>
          <a:prstGeom prst="arc">
            <a:avLst>
              <a:gd name="adj1" fmla="val 8147182"/>
              <a:gd name="adj2" fmla="val 11602725"/>
            </a:avLst>
          </a:prstGeom>
          <a:noFill/>
          <a:ln w="22225" cap="rnd">
            <a:gradFill flip="none" rotWithShape="1">
              <a:gsLst>
                <a:gs pos="4000">
                  <a:schemeClr val="accent1">
                    <a:alpha val="0"/>
                  </a:schemeClr>
                </a:gs>
                <a:gs pos="100000">
                  <a:schemeClr val="accent1">
                    <a:alpha val="1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弧形 59"/>
          <p:cNvSpPr/>
          <p:nvPr/>
        </p:nvSpPr>
        <p:spPr>
          <a:xfrm>
            <a:off x="6637847" y="2069432"/>
            <a:ext cx="2688252" cy="2688250"/>
          </a:xfrm>
          <a:prstGeom prst="arc">
            <a:avLst>
              <a:gd name="adj1" fmla="val 706805"/>
              <a:gd name="adj2" fmla="val 5299691"/>
            </a:avLst>
          </a:prstGeom>
          <a:noFill/>
          <a:ln w="63500" cap="rnd">
            <a:gradFill flip="none" rotWithShape="1">
              <a:gsLst>
                <a:gs pos="21000">
                  <a:schemeClr val="accent1">
                    <a:alpha val="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弧形 60"/>
          <p:cNvSpPr/>
          <p:nvPr/>
        </p:nvSpPr>
        <p:spPr>
          <a:xfrm>
            <a:off x="6637847" y="2069432"/>
            <a:ext cx="2688252" cy="2688250"/>
          </a:xfrm>
          <a:prstGeom prst="arc">
            <a:avLst>
              <a:gd name="adj1" fmla="val 7780976"/>
              <a:gd name="adj2" fmla="val 12491472"/>
            </a:avLst>
          </a:prstGeom>
          <a:noFill/>
          <a:ln w="63500" cap="rnd">
            <a:gradFill flip="none" rotWithShape="1">
              <a:gsLst>
                <a:gs pos="0">
                  <a:schemeClr val="accent1">
                    <a:alpha val="0"/>
                  </a:schemeClr>
                </a:gs>
                <a:gs pos="100000">
                  <a:schemeClr val="accent1"/>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弧形 61"/>
          <p:cNvSpPr/>
          <p:nvPr/>
        </p:nvSpPr>
        <p:spPr>
          <a:xfrm>
            <a:off x="6637847" y="2069432"/>
            <a:ext cx="2688252" cy="2688250"/>
          </a:xfrm>
          <a:prstGeom prst="arc">
            <a:avLst>
              <a:gd name="adj1" fmla="val 14980629"/>
              <a:gd name="adj2" fmla="val 19716637"/>
            </a:avLst>
          </a:prstGeom>
          <a:noFill/>
          <a:ln w="63500" cap="rnd">
            <a:gradFill flip="none" rotWithShape="1">
              <a:gsLst>
                <a:gs pos="0">
                  <a:schemeClr val="accent1">
                    <a:alpha val="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弧形 62"/>
          <p:cNvSpPr/>
          <p:nvPr/>
        </p:nvSpPr>
        <p:spPr>
          <a:xfrm>
            <a:off x="4371424" y="-196989"/>
            <a:ext cx="7221098" cy="7221092"/>
          </a:xfrm>
          <a:prstGeom prst="arc">
            <a:avLst>
              <a:gd name="adj1" fmla="val 706805"/>
              <a:gd name="adj2" fmla="val 5299691"/>
            </a:avLst>
          </a:prstGeom>
          <a:noFill/>
          <a:ln w="806450" cap="rnd">
            <a:gradFill flip="none" rotWithShape="1">
              <a:gsLst>
                <a:gs pos="21000">
                  <a:schemeClr val="accent1">
                    <a:alpha val="0"/>
                  </a:schemeClr>
                </a:gs>
                <a:gs pos="100000">
                  <a:schemeClr val="accent1">
                    <a:alpha val="20000"/>
                  </a:schemeClr>
                </a:gs>
              </a:gsLst>
              <a:lin ang="5400000" scaled="1"/>
              <a:tileRect/>
            </a:gra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弧形 63"/>
          <p:cNvSpPr/>
          <p:nvPr/>
        </p:nvSpPr>
        <p:spPr>
          <a:xfrm>
            <a:off x="4371424" y="-196989"/>
            <a:ext cx="7221098" cy="7221092"/>
          </a:xfrm>
          <a:prstGeom prst="arc">
            <a:avLst>
              <a:gd name="adj1" fmla="val 7780976"/>
              <a:gd name="adj2" fmla="val 12491472"/>
            </a:avLst>
          </a:prstGeom>
          <a:noFill/>
          <a:ln w="806450" cap="rnd">
            <a:gradFill flip="none" rotWithShape="1">
              <a:gsLst>
                <a:gs pos="8000">
                  <a:schemeClr val="accent1">
                    <a:alpha val="0"/>
                  </a:schemeClr>
                </a:gs>
                <a:gs pos="100000">
                  <a:schemeClr val="accent1">
                    <a:alpha val="20000"/>
                  </a:schemeClr>
                </a:gs>
              </a:gsLst>
              <a:lin ang="16200000" scaled="1"/>
              <a:tileRect/>
            </a:gra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弧形 64"/>
          <p:cNvSpPr/>
          <p:nvPr/>
        </p:nvSpPr>
        <p:spPr>
          <a:xfrm>
            <a:off x="4371424" y="-196989"/>
            <a:ext cx="7221098" cy="7221092"/>
          </a:xfrm>
          <a:prstGeom prst="arc">
            <a:avLst>
              <a:gd name="adj1" fmla="val 14980629"/>
              <a:gd name="adj2" fmla="val 19716637"/>
            </a:avLst>
          </a:prstGeom>
          <a:noFill/>
          <a:ln w="806450" cap="rnd">
            <a:gradFill flip="none" rotWithShape="1">
              <a:gsLst>
                <a:gs pos="0">
                  <a:schemeClr val="accent1">
                    <a:alpha val="0"/>
                  </a:schemeClr>
                </a:gs>
                <a:gs pos="100000">
                  <a:schemeClr val="accent1">
                    <a:alpha val="20000"/>
                  </a:schemeClr>
                </a:gs>
              </a:gsLst>
              <a:lin ang="0" scaled="1"/>
              <a:tileRect/>
            </a:gra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弧形 71"/>
          <p:cNvSpPr/>
          <p:nvPr/>
        </p:nvSpPr>
        <p:spPr>
          <a:xfrm>
            <a:off x="525024" y="-4043386"/>
            <a:ext cx="14913898" cy="14913886"/>
          </a:xfrm>
          <a:prstGeom prst="arc">
            <a:avLst>
              <a:gd name="adj1" fmla="val 14980629"/>
              <a:gd name="adj2" fmla="val 19716637"/>
            </a:avLst>
          </a:prstGeom>
          <a:noFill/>
          <a:ln w="1270000" cap="rnd">
            <a:gradFill flip="none" rotWithShape="1">
              <a:gsLst>
                <a:gs pos="0">
                  <a:schemeClr val="accent1">
                    <a:alpha val="0"/>
                  </a:schemeClr>
                </a:gs>
                <a:gs pos="100000">
                  <a:schemeClr val="accent1">
                    <a:alpha val="10000"/>
                  </a:schemeClr>
                </a:gs>
              </a:gsLst>
              <a:lin ang="0" scaled="1"/>
              <a:tileRect/>
            </a:gra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弧形 72"/>
          <p:cNvSpPr/>
          <p:nvPr/>
        </p:nvSpPr>
        <p:spPr>
          <a:xfrm>
            <a:off x="525024" y="-4043386"/>
            <a:ext cx="14913898" cy="14913886"/>
          </a:xfrm>
          <a:prstGeom prst="arc">
            <a:avLst>
              <a:gd name="adj1" fmla="val 706805"/>
              <a:gd name="adj2" fmla="val 5299691"/>
            </a:avLst>
          </a:prstGeom>
          <a:noFill/>
          <a:ln w="1270000" cap="rnd">
            <a:gradFill flip="none" rotWithShape="1">
              <a:gsLst>
                <a:gs pos="21000">
                  <a:schemeClr val="accent1">
                    <a:alpha val="0"/>
                  </a:schemeClr>
                </a:gs>
                <a:gs pos="100000">
                  <a:schemeClr val="accent1">
                    <a:alpha val="10000"/>
                  </a:schemeClr>
                </a:gs>
              </a:gsLst>
              <a:lin ang="5400000" scaled="1"/>
              <a:tileRect/>
            </a:grad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flipV="1">
            <a:off x="873125" y="2951064"/>
            <a:ext cx="1668205" cy="3569"/>
          </a:xfrm>
          <a:prstGeom prst="line">
            <a:avLst/>
          </a:prstGeom>
          <a:noFill/>
          <a:ln w="44450" cap="flat" cmpd="sng" algn="ctr">
            <a:solidFill>
              <a:srgbClr val="1D78FA"/>
            </a:solidFill>
            <a:prstDash val="solid"/>
            <a:miter lim="800000"/>
          </a:ln>
          <a:effectLst/>
        </p:spPr>
      </p:cxnSp>
      <p:sp>
        <p:nvSpPr>
          <p:cNvPr id="3" name="矩形 2"/>
          <p:cNvSpPr/>
          <p:nvPr/>
        </p:nvSpPr>
        <p:spPr>
          <a:xfrm>
            <a:off x="753745" y="1193165"/>
            <a:ext cx="4333875" cy="867410"/>
          </a:xfrm>
          <a:prstGeom prst="rect">
            <a:avLst/>
          </a:prstGeom>
          <a:noFill/>
          <a:effectLst>
            <a:outerShdw blurRad="76200" dist="38100" dir="5400000" algn="t" rotWithShape="0">
              <a:schemeClr val="bg1">
                <a:alpha val="30000"/>
              </a:schemeClr>
            </a:outerShdw>
          </a:effectLst>
        </p:spPr>
        <p:txBody>
          <a:bodyPr wrap="square">
            <a:noAutofit/>
          </a:bodyPr>
          <a:lstStyle/>
          <a:p>
            <a:pPr>
              <a:lnSpc>
                <a:spcPct val="150000"/>
              </a:lnSpc>
            </a:pPr>
            <a:r>
              <a:rPr lang="zh-CN" altLang="en-US" sz="3200" dirty="0">
                <a:solidFill>
                  <a:schemeClr val="bg1"/>
                </a:solidFill>
                <a:latin typeface="Roboto Bold"/>
                <a:ea typeface="思源黑体 CN Bold" panose="020B0800000000000000" charset="-122"/>
              </a:rPr>
              <a:t>具有预测功能的</a:t>
            </a:r>
            <a:endParaRPr lang="zh-CN" altLang="en-US" sz="3200" dirty="0">
              <a:solidFill>
                <a:schemeClr val="bg1"/>
              </a:solidFill>
              <a:latin typeface="Roboto Bold"/>
              <a:ea typeface="思源黑体 CN Bold" panose="020B0800000000000000" charset="-122"/>
            </a:endParaRPr>
          </a:p>
          <a:p>
            <a:pPr algn="l"/>
            <a:endParaRPr lang="zh-CN" altLang="en-US" sz="2400" b="1" spc="300" dirty="0">
              <a:solidFill>
                <a:schemeClr val="tx1"/>
              </a:solidFill>
              <a:latin typeface="Roboto Bold"/>
              <a:ea typeface="思源黑体 CN Bold" panose="020B0800000000000000" charset="-122"/>
              <a:cs typeface="+mn-ea"/>
              <a:sym typeface="+mn-lt"/>
            </a:endParaRPr>
          </a:p>
        </p:txBody>
      </p:sp>
      <p:sp>
        <p:nvSpPr>
          <p:cNvPr id="4" name="文本框 3"/>
          <p:cNvSpPr txBox="1"/>
          <p:nvPr/>
        </p:nvSpPr>
        <p:spPr>
          <a:xfrm>
            <a:off x="766445" y="3640455"/>
            <a:ext cx="4333875" cy="2676525"/>
          </a:xfrm>
          <a:prstGeom prst="rect">
            <a:avLst/>
          </a:prstGeom>
          <a:noFill/>
        </p:spPr>
        <p:txBody>
          <a:bodyPr wrap="square">
            <a:spAutoFit/>
          </a:bodyPr>
          <a:lstStyle/>
          <a:p>
            <a:pPr marL="285750" indent="-285750">
              <a:lnSpc>
                <a:spcPct val="150000"/>
              </a:lnSpc>
              <a:buFont typeface="Wingdings" panose="05000000000000000000" pitchFamily="2" charset="2"/>
              <a:buChar char="p"/>
            </a:pPr>
            <a:r>
              <a:rPr lang="zh-CN" altLang="en-US" sz="1600" dirty="0">
                <a:solidFill>
                  <a:schemeClr val="tx1">
                    <a:lumMod val="75000"/>
                    <a:lumOff val="25000"/>
                  </a:schemeClr>
                </a:solidFill>
              </a:rPr>
              <a:t>支持用户提交相应数据文件预训练</a:t>
            </a:r>
            <a:endParaRPr lang="zh-CN" altLang="en-US" sz="1600" dirty="0">
              <a:solidFill>
                <a:schemeClr val="tx1">
                  <a:lumMod val="75000"/>
                  <a:lumOff val="25000"/>
                </a:schemeClr>
              </a:solidFill>
            </a:endParaRPr>
          </a:p>
          <a:p>
            <a:pPr indent="0">
              <a:lnSpc>
                <a:spcPct val="150000"/>
              </a:lnSpc>
              <a:buFont typeface="Wingdings" panose="05000000000000000000" pitchFamily="2" charset="2"/>
              <a:buNone/>
            </a:pPr>
            <a:r>
              <a:rPr lang="en-US" altLang="zh-CN" sz="1600" dirty="0">
                <a:solidFill>
                  <a:schemeClr val="tx1">
                    <a:lumMod val="75000"/>
                    <a:lumOff val="25000"/>
                  </a:schemeClr>
                </a:solidFill>
              </a:rPr>
              <a:t>    </a:t>
            </a:r>
            <a:r>
              <a:rPr lang="zh-CN" altLang="en-US" sz="1600" dirty="0">
                <a:solidFill>
                  <a:schemeClr val="tx1">
                    <a:lumMod val="75000"/>
                    <a:lumOff val="25000"/>
                  </a:schemeClr>
                </a:solidFill>
              </a:rPr>
              <a:t>出最优模型对交通流量进行预测</a:t>
            </a:r>
            <a:endParaRPr lang="zh-CN" altLang="en-US" sz="1600" dirty="0">
              <a:solidFill>
                <a:schemeClr val="tx1">
                  <a:lumMod val="75000"/>
                  <a:lumOff val="25000"/>
                </a:schemeClr>
              </a:solidFill>
            </a:endParaRPr>
          </a:p>
          <a:p>
            <a:pPr marL="285750" indent="-285750">
              <a:lnSpc>
                <a:spcPct val="150000"/>
              </a:lnSpc>
              <a:buFont typeface="Wingdings" panose="05000000000000000000" pitchFamily="2" charset="2"/>
              <a:buChar char="p"/>
            </a:pPr>
            <a:r>
              <a:rPr lang="zh-CN" altLang="en-US" sz="1600" dirty="0">
                <a:solidFill>
                  <a:schemeClr val="tx1">
                    <a:lumMod val="75000"/>
                    <a:lumOff val="25000"/>
                  </a:schemeClr>
                </a:solidFill>
              </a:rPr>
              <a:t>直观呈现数据，发现数据的内在联系，</a:t>
            </a:r>
            <a:endParaRPr lang="zh-CN" altLang="en-US" sz="1600" dirty="0">
              <a:solidFill>
                <a:schemeClr val="tx1">
                  <a:lumMod val="75000"/>
                  <a:lumOff val="25000"/>
                </a:schemeClr>
              </a:solidFill>
            </a:endParaRPr>
          </a:p>
          <a:p>
            <a:pPr indent="0">
              <a:lnSpc>
                <a:spcPct val="150000"/>
              </a:lnSpc>
              <a:buFont typeface="Wingdings" panose="05000000000000000000" pitchFamily="2" charset="2"/>
              <a:buNone/>
            </a:pPr>
            <a:r>
              <a:rPr lang="en-US" altLang="zh-CN" sz="1600" dirty="0">
                <a:solidFill>
                  <a:schemeClr val="tx1">
                    <a:lumMod val="75000"/>
                    <a:lumOff val="25000"/>
                  </a:schemeClr>
                </a:solidFill>
              </a:rPr>
              <a:t>    </a:t>
            </a:r>
            <a:r>
              <a:rPr lang="zh-CN" altLang="en-US" sz="1600" dirty="0">
                <a:solidFill>
                  <a:schemeClr val="tx1">
                    <a:lumMod val="75000"/>
                    <a:lumOff val="25000"/>
                  </a:schemeClr>
                </a:solidFill>
              </a:rPr>
              <a:t>内部规律</a:t>
            </a:r>
            <a:endParaRPr lang="zh-CN" altLang="en-US" sz="1600" dirty="0">
              <a:solidFill>
                <a:schemeClr val="tx1">
                  <a:lumMod val="75000"/>
                  <a:lumOff val="25000"/>
                </a:schemeClr>
              </a:solidFill>
            </a:endParaRPr>
          </a:p>
          <a:p>
            <a:pPr marL="285750" indent="-285750">
              <a:lnSpc>
                <a:spcPct val="150000"/>
              </a:lnSpc>
              <a:buFont typeface="Wingdings" panose="05000000000000000000" pitchFamily="2" charset="2"/>
              <a:buChar char="p"/>
            </a:pPr>
            <a:r>
              <a:rPr lang="zh-CN" altLang="en-US" sz="1600" dirty="0">
                <a:solidFill>
                  <a:schemeClr val="tx1">
                    <a:lumMod val="75000"/>
                    <a:lumOff val="25000"/>
                  </a:schemeClr>
                </a:solidFill>
              </a:rPr>
              <a:t>全国地图动态浏览查询</a:t>
            </a:r>
            <a:endParaRPr lang="zh-CN" altLang="en-US" sz="1600" dirty="0">
              <a:solidFill>
                <a:schemeClr val="tx1">
                  <a:lumMod val="75000"/>
                  <a:lumOff val="25000"/>
                </a:schemeClr>
              </a:solidFill>
            </a:endParaRPr>
          </a:p>
          <a:p>
            <a:pPr marL="285750" indent="-285750">
              <a:lnSpc>
                <a:spcPct val="150000"/>
              </a:lnSpc>
              <a:buFont typeface="Wingdings" panose="05000000000000000000" pitchFamily="2" charset="2"/>
              <a:buChar char="p"/>
            </a:pPr>
            <a:endParaRPr lang="zh-CN" altLang="en-US" sz="1600" dirty="0">
              <a:solidFill>
                <a:schemeClr val="tx1">
                  <a:lumMod val="75000"/>
                  <a:lumOff val="25000"/>
                </a:schemeClr>
              </a:solidFill>
            </a:endParaRPr>
          </a:p>
          <a:p>
            <a:pPr marL="285750" indent="-285750">
              <a:lnSpc>
                <a:spcPct val="150000"/>
              </a:lnSpc>
              <a:buFont typeface="Wingdings" panose="05000000000000000000" pitchFamily="2" charset="2"/>
              <a:buChar char="p"/>
            </a:pPr>
            <a:endParaRPr lang="zh-CN" altLang="en-US" sz="1600" dirty="0">
              <a:solidFill>
                <a:schemeClr val="tx1">
                  <a:lumMod val="75000"/>
                  <a:lumOff val="25000"/>
                </a:schemeClr>
              </a:solidFill>
            </a:endParaRPr>
          </a:p>
        </p:txBody>
      </p:sp>
      <p:sp>
        <p:nvSpPr>
          <p:cNvPr id="11" name="文本框 10"/>
          <p:cNvSpPr txBox="1"/>
          <p:nvPr/>
        </p:nvSpPr>
        <p:spPr>
          <a:xfrm>
            <a:off x="461645" y="5696585"/>
            <a:ext cx="4893945" cy="583565"/>
          </a:xfrm>
          <a:prstGeom prst="rect">
            <a:avLst/>
          </a:prstGeom>
          <a:noFill/>
        </p:spPr>
        <p:txBody>
          <a:bodyPr wrap="square" rtlCol="0">
            <a:spAutoFit/>
          </a:bodyPr>
          <a:p>
            <a:r>
              <a:rPr lang="zh-CN" altLang="en-US" sz="2800">
                <a:solidFill>
                  <a:schemeClr val="tx1">
                    <a:lumMod val="95000"/>
                    <a:lumOff val="5000"/>
                  </a:schemeClr>
                </a:solidFill>
              </a:rPr>
              <a:t>能</a:t>
            </a:r>
            <a:r>
              <a:rPr lang="zh-CN" altLang="en-US" sz="3200">
                <a:solidFill>
                  <a:srgbClr val="0070C0"/>
                </a:solidFill>
              </a:rPr>
              <a:t>预测</a:t>
            </a:r>
            <a:r>
              <a:rPr lang="zh-CN" altLang="en-US" sz="2800">
                <a:solidFill>
                  <a:srgbClr val="0070C0"/>
                </a:solidFill>
              </a:rPr>
              <a:t>，</a:t>
            </a:r>
            <a:r>
              <a:rPr lang="zh-CN" altLang="en-US" sz="2800">
                <a:solidFill>
                  <a:schemeClr val="tx1">
                    <a:lumMod val="95000"/>
                    <a:lumOff val="5000"/>
                  </a:schemeClr>
                </a:solidFill>
              </a:rPr>
              <a:t>更</a:t>
            </a:r>
            <a:r>
              <a:rPr lang="zh-CN" altLang="en-US" sz="3200">
                <a:solidFill>
                  <a:srgbClr val="0070C0"/>
                </a:solidFill>
              </a:rPr>
              <a:t>直观</a:t>
            </a:r>
            <a:r>
              <a:rPr lang="zh-CN" altLang="en-US" sz="2800">
                <a:solidFill>
                  <a:srgbClr val="0070C0"/>
                </a:solidFill>
              </a:rPr>
              <a:t>，</a:t>
            </a:r>
            <a:r>
              <a:rPr lang="zh-CN" altLang="en-US" sz="2800">
                <a:solidFill>
                  <a:schemeClr val="tx1">
                    <a:lumMod val="95000"/>
                    <a:lumOff val="5000"/>
                  </a:schemeClr>
                </a:solidFill>
              </a:rPr>
              <a:t>更</a:t>
            </a:r>
            <a:r>
              <a:rPr lang="zh-CN" altLang="en-US" sz="3200">
                <a:solidFill>
                  <a:srgbClr val="0070C0"/>
                </a:solidFill>
              </a:rPr>
              <a:t>细节</a:t>
            </a:r>
            <a:endParaRPr lang="zh-CN" altLang="en-US" sz="3200">
              <a:solidFill>
                <a:srgbClr val="0070C0"/>
              </a:solidFill>
            </a:endParaRPr>
          </a:p>
        </p:txBody>
      </p:sp>
      <p:sp>
        <p:nvSpPr>
          <p:cNvPr id="6" name="文本框 5"/>
          <p:cNvSpPr txBox="1"/>
          <p:nvPr/>
        </p:nvSpPr>
        <p:spPr>
          <a:xfrm>
            <a:off x="257175" y="2213610"/>
            <a:ext cx="5098415" cy="1076325"/>
          </a:xfrm>
          <a:prstGeom prst="rect">
            <a:avLst/>
          </a:prstGeom>
          <a:noFill/>
        </p:spPr>
        <p:txBody>
          <a:bodyPr wrap="square" rtlCol="0">
            <a:spAutoFit/>
          </a:bodyPr>
          <a:p>
            <a:r>
              <a:rPr lang="zh-CN" altLang="en-US" sz="3200" b="1" spc="300" dirty="0">
                <a:cs typeface="+mn-ea"/>
                <a:sym typeface="+mn-lt"/>
              </a:rPr>
              <a:t>高速流量洞察可视化平台</a:t>
            </a:r>
            <a:endParaRPr lang="zh-CN" altLang="en-US" sz="3200" b="1" spc="300" dirty="0">
              <a:solidFill>
                <a:schemeClr val="tx1"/>
              </a:solidFill>
              <a:latin typeface="Roboto Bold"/>
              <a:ea typeface="思源黑体 CN Bold" panose="020B0800000000000000" charset="-122"/>
              <a:cs typeface="+mn-ea"/>
              <a:sym typeface="+mn-lt"/>
            </a:endParaRPr>
          </a:p>
          <a:p>
            <a:endParaRPr lang="zh-CN" altLang="en-US" sz="3200" b="1" spc="300" dirty="0">
              <a:solidFill>
                <a:schemeClr val="tx1"/>
              </a:solidFill>
              <a:latin typeface="Roboto Bold"/>
              <a:ea typeface="思源黑体 CN Bold" panose="020B0800000000000000"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6" grpId="0" bldLvl="0" animBg="1"/>
      <p:bldP spid="27" grpId="0" bldLvl="0" animBg="1"/>
      <p:bldP spid="8" grpId="0"/>
      <p:bldP spid="9" grpId="0"/>
      <p:bldP spid="43" grpId="0"/>
      <p:bldP spid="44" grpId="0"/>
      <p:bldP spid="48"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矩形 66"/>
          <p:cNvSpPr/>
          <p:nvPr/>
        </p:nvSpPr>
        <p:spPr>
          <a:xfrm>
            <a:off x="-948055" y="5044440"/>
            <a:ext cx="14150975" cy="2343150"/>
          </a:xfrm>
          <a:prstGeom prst="rect">
            <a:avLst/>
          </a:prstGeom>
          <a:solidFill>
            <a:schemeClr val="accent5">
              <a:lumMod val="40000"/>
              <a:lumOff val="6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nvGrpSpPr>
          <p:cNvPr id="4" name="组合 3"/>
          <p:cNvGrpSpPr/>
          <p:nvPr/>
        </p:nvGrpSpPr>
        <p:grpSpPr>
          <a:xfrm>
            <a:off x="351155" y="2242703"/>
            <a:ext cx="2090737" cy="1054888"/>
            <a:chOff x="1065501" y="4441692"/>
            <a:chExt cx="2090737" cy="1054888"/>
          </a:xfrm>
        </p:grpSpPr>
        <p:sp>
          <p:nvSpPr>
            <p:cNvPr id="5" name="文本框 4"/>
            <p:cNvSpPr txBox="1"/>
            <p:nvPr/>
          </p:nvSpPr>
          <p:spPr>
            <a:xfrm>
              <a:off x="1065501" y="5036205"/>
              <a:ext cx="2090737" cy="460375"/>
            </a:xfrm>
            <a:prstGeom prst="rect">
              <a:avLst/>
            </a:prstGeom>
            <a:noFill/>
          </p:spPr>
          <p:txBody>
            <a:bodyPr wrap="square" rtlCol="0">
              <a:spAutoFit/>
            </a:bodyPr>
            <a:lstStyle/>
            <a:p>
              <a:pPr algn="ctr">
                <a:lnSpc>
                  <a:spcPct val="150000"/>
                </a:lnSpc>
              </a:pPr>
              <a:endParaRPr lang="zh-CN" altLang="en-US" sz="1600" dirty="0">
                <a:solidFill>
                  <a:schemeClr val="tx1">
                    <a:lumMod val="65000"/>
                    <a:lumOff val="35000"/>
                  </a:schemeClr>
                </a:solidFill>
                <a:cs typeface="+mn-ea"/>
                <a:sym typeface="+mn-lt"/>
              </a:endParaRPr>
            </a:p>
          </p:txBody>
        </p:sp>
        <p:sp>
          <p:nvSpPr>
            <p:cNvPr id="6" name="文本框 5"/>
            <p:cNvSpPr txBox="1"/>
            <p:nvPr/>
          </p:nvSpPr>
          <p:spPr>
            <a:xfrm>
              <a:off x="1374045" y="4441692"/>
              <a:ext cx="1473649" cy="460375"/>
            </a:xfrm>
            <a:prstGeom prst="rect">
              <a:avLst/>
            </a:prstGeom>
            <a:noFill/>
          </p:spPr>
          <p:txBody>
            <a:bodyPr wrap="square" rtlCol="0">
              <a:spAutoFit/>
            </a:bodyPr>
            <a:lstStyle/>
            <a:p>
              <a:pPr algn="ctr"/>
              <a:r>
                <a:rPr lang="zh-CN" altLang="en-US" sz="2400" b="1" dirty="0">
                  <a:solidFill>
                    <a:srgbClr val="5A7EB0"/>
                  </a:solidFill>
                  <a:cs typeface="+mn-ea"/>
                  <a:sym typeface="+mn-lt"/>
                </a:rPr>
                <a:t>路网</a:t>
              </a:r>
              <a:r>
                <a:rPr lang="zh-CN" altLang="en-US" sz="2400" b="1" dirty="0">
                  <a:solidFill>
                    <a:srgbClr val="5A7EB0"/>
                  </a:solidFill>
                  <a:cs typeface="+mn-ea"/>
                  <a:sym typeface="+mn-lt"/>
                </a:rPr>
                <a:t>人员</a:t>
              </a:r>
              <a:endParaRPr lang="zh-CN" altLang="en-US" sz="2400" b="1" dirty="0">
                <a:solidFill>
                  <a:srgbClr val="5A7EB0"/>
                </a:solidFill>
                <a:cs typeface="+mn-ea"/>
                <a:sym typeface="+mn-lt"/>
              </a:endParaRPr>
            </a:p>
          </p:txBody>
        </p:sp>
      </p:grpSp>
      <p:sp>
        <p:nvSpPr>
          <p:cNvPr id="17" name="文本框 16"/>
          <p:cNvSpPr txBox="1"/>
          <p:nvPr/>
        </p:nvSpPr>
        <p:spPr>
          <a:xfrm>
            <a:off x="659765" y="6182995"/>
            <a:ext cx="1473835" cy="460375"/>
          </a:xfrm>
          <a:prstGeom prst="rect">
            <a:avLst/>
          </a:prstGeom>
          <a:noFill/>
        </p:spPr>
        <p:txBody>
          <a:bodyPr wrap="square" rtlCol="0">
            <a:spAutoFit/>
          </a:bodyPr>
          <a:lstStyle/>
          <a:p>
            <a:pPr algn="ctr"/>
            <a:r>
              <a:rPr lang="zh-CN" altLang="en-US" sz="2400" b="1" dirty="0">
                <a:solidFill>
                  <a:srgbClr val="5A7EB0"/>
                </a:solidFill>
                <a:cs typeface="+mn-ea"/>
                <a:sym typeface="+mn-lt"/>
              </a:rPr>
              <a:t>数据</a:t>
            </a:r>
            <a:endParaRPr lang="zh-CN" altLang="en-US" sz="2400" b="1" dirty="0">
              <a:solidFill>
                <a:srgbClr val="5A7EB0"/>
              </a:solidFill>
              <a:cs typeface="+mn-ea"/>
              <a:sym typeface="+mn-lt"/>
            </a:endParaRPr>
          </a:p>
        </p:txBody>
      </p:sp>
      <p:sp>
        <p:nvSpPr>
          <p:cNvPr id="26" name="文本框 25"/>
          <p:cNvSpPr txBox="1"/>
          <p:nvPr/>
        </p:nvSpPr>
        <p:spPr>
          <a:xfrm>
            <a:off x="407670" y="4112895"/>
            <a:ext cx="1830705" cy="460375"/>
          </a:xfrm>
          <a:prstGeom prst="rect">
            <a:avLst/>
          </a:prstGeom>
          <a:noFill/>
        </p:spPr>
        <p:txBody>
          <a:bodyPr wrap="square" rtlCol="0">
            <a:spAutoFit/>
          </a:bodyPr>
          <a:lstStyle/>
          <a:p>
            <a:pPr algn="ctr"/>
            <a:r>
              <a:rPr lang="zh-CN" altLang="en-US" sz="2400" b="1" dirty="0">
                <a:solidFill>
                  <a:srgbClr val="5A7EB0"/>
                </a:solidFill>
                <a:cs typeface="+mn-ea"/>
                <a:sym typeface="+mn-lt"/>
              </a:rPr>
              <a:t>可视化</a:t>
            </a:r>
            <a:r>
              <a:rPr lang="zh-CN" altLang="en-US" sz="2400" b="1" dirty="0">
                <a:solidFill>
                  <a:srgbClr val="5A7EB0"/>
                </a:solidFill>
                <a:cs typeface="+mn-ea"/>
                <a:sym typeface="+mn-lt"/>
              </a:rPr>
              <a:t>系统</a:t>
            </a:r>
            <a:endParaRPr lang="zh-CN" altLang="en-US" sz="2400" b="1" dirty="0">
              <a:solidFill>
                <a:srgbClr val="5A7EB0"/>
              </a:solidFill>
              <a:cs typeface="+mn-ea"/>
              <a:sym typeface="+mn-lt"/>
            </a:endParaRPr>
          </a:p>
        </p:txBody>
      </p:sp>
      <p:grpSp>
        <p:nvGrpSpPr>
          <p:cNvPr id="44" name="组合 43"/>
          <p:cNvGrpSpPr/>
          <p:nvPr/>
        </p:nvGrpSpPr>
        <p:grpSpPr>
          <a:xfrm>
            <a:off x="1002506" y="5140960"/>
            <a:ext cx="787400" cy="787400"/>
            <a:chOff x="10092531" y="3930650"/>
            <a:chExt cx="787400" cy="787400"/>
          </a:xfrm>
        </p:grpSpPr>
        <p:sp>
          <p:nvSpPr>
            <p:cNvPr id="23" name="椭圆 22"/>
            <p:cNvSpPr/>
            <p:nvPr/>
          </p:nvSpPr>
          <p:spPr>
            <a:xfrm>
              <a:off x="10092531" y="3930650"/>
              <a:ext cx="787400" cy="787400"/>
            </a:xfrm>
            <a:prstGeom prst="ellipse">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7" name="图片 4" descr="auto"/>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198231" y="4036350"/>
              <a:ext cx="576000" cy="576000"/>
            </a:xfrm>
            <a:prstGeom prst="rect">
              <a:avLst/>
            </a:prstGeom>
          </p:spPr>
        </p:pic>
      </p:grpSp>
      <p:grpSp>
        <p:nvGrpSpPr>
          <p:cNvPr id="42" name="组合 41"/>
          <p:cNvGrpSpPr/>
          <p:nvPr/>
        </p:nvGrpSpPr>
        <p:grpSpPr>
          <a:xfrm>
            <a:off x="1002929" y="3117850"/>
            <a:ext cx="787400" cy="787400"/>
            <a:chOff x="4238889" y="3930650"/>
            <a:chExt cx="787400" cy="787400"/>
          </a:xfrm>
        </p:grpSpPr>
        <p:sp>
          <p:nvSpPr>
            <p:cNvPr id="14" name="椭圆 13"/>
            <p:cNvSpPr/>
            <p:nvPr/>
          </p:nvSpPr>
          <p:spPr>
            <a:xfrm>
              <a:off x="4238889" y="3930650"/>
              <a:ext cx="787400" cy="787400"/>
            </a:xfrm>
            <a:prstGeom prst="ellipse">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9" name="图片 14" descr="integral"/>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4589" y="4036350"/>
              <a:ext cx="576000" cy="576000"/>
            </a:xfrm>
            <a:prstGeom prst="rect">
              <a:avLst/>
            </a:prstGeom>
          </p:spPr>
        </p:pic>
      </p:grpSp>
      <p:grpSp>
        <p:nvGrpSpPr>
          <p:cNvPr id="41" name="组合 40"/>
          <p:cNvGrpSpPr/>
          <p:nvPr/>
        </p:nvGrpSpPr>
        <p:grpSpPr>
          <a:xfrm>
            <a:off x="1002823" y="1403985"/>
            <a:ext cx="787400" cy="787400"/>
            <a:chOff x="1312068" y="3930650"/>
            <a:chExt cx="787400" cy="787400"/>
          </a:xfrm>
        </p:grpSpPr>
        <p:sp>
          <p:nvSpPr>
            <p:cNvPr id="3" name="椭圆 2"/>
            <p:cNvSpPr/>
            <p:nvPr/>
          </p:nvSpPr>
          <p:spPr>
            <a:xfrm>
              <a:off x="1312068" y="3930650"/>
              <a:ext cx="787400" cy="787400"/>
            </a:xfrm>
            <a:prstGeom prst="ellipse">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0" name="图片 15" descr="nav-lis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768" y="4036350"/>
              <a:ext cx="576000" cy="576000"/>
            </a:xfrm>
            <a:prstGeom prst="rect">
              <a:avLst/>
            </a:prstGeom>
          </p:spPr>
        </p:pic>
      </p:grpSp>
      <p:grpSp>
        <p:nvGrpSpPr>
          <p:cNvPr id="50" name="组合 49"/>
          <p:cNvGrpSpPr/>
          <p:nvPr/>
        </p:nvGrpSpPr>
        <p:grpSpPr>
          <a:xfrm>
            <a:off x="351164" y="510967"/>
            <a:ext cx="1887220" cy="689273"/>
            <a:chOff x="351164" y="510967"/>
            <a:chExt cx="1887220" cy="689273"/>
          </a:xfrm>
        </p:grpSpPr>
        <p:sp>
          <p:nvSpPr>
            <p:cNvPr id="51" name="文本框 50"/>
            <p:cNvSpPr txBox="1"/>
            <p:nvPr/>
          </p:nvSpPr>
          <p:spPr>
            <a:xfrm>
              <a:off x="351164" y="510967"/>
              <a:ext cx="1887220" cy="583565"/>
            </a:xfrm>
            <a:prstGeom prst="rect">
              <a:avLst/>
            </a:prstGeom>
            <a:noFill/>
          </p:spPr>
          <p:txBody>
            <a:bodyPr wrap="none" rtlCol="0" anchor="ctr">
              <a:spAutoFit/>
            </a:bodyPr>
            <a:lstStyle/>
            <a:p>
              <a:pPr algn="ctr"/>
              <a:r>
                <a:rPr lang="zh-CN" altLang="en-US" sz="3200" b="1" spc="150" dirty="0">
                  <a:solidFill>
                    <a:schemeClr val="tx1">
                      <a:lumMod val="65000"/>
                      <a:lumOff val="35000"/>
                    </a:schemeClr>
                  </a:solidFill>
                  <a:cs typeface="+mn-ea"/>
                  <a:sym typeface="+mn-lt"/>
                </a:rPr>
                <a:t>项目价值</a:t>
              </a:r>
              <a:endParaRPr lang="zh-CN" altLang="en-US" sz="3200" b="1" spc="150" dirty="0">
                <a:solidFill>
                  <a:schemeClr val="tx1">
                    <a:lumMod val="65000"/>
                    <a:lumOff val="35000"/>
                  </a:schemeClr>
                </a:solidFill>
                <a:cs typeface="+mn-ea"/>
                <a:sym typeface="+mn-lt"/>
              </a:endParaRPr>
            </a:p>
          </p:txBody>
        </p:sp>
        <p:cxnSp>
          <p:nvCxnSpPr>
            <p:cNvPr id="52" name="直接连接符 51"/>
            <p:cNvCxnSpPr/>
            <p:nvPr/>
          </p:nvCxnSpPr>
          <p:spPr>
            <a:xfrm>
              <a:off x="351222" y="1200240"/>
              <a:ext cx="1884045" cy="0"/>
            </a:xfrm>
            <a:prstGeom prst="line">
              <a:avLst/>
            </a:prstGeom>
            <a:ln w="19050">
              <a:solidFill>
                <a:srgbClr val="5A7EB0"/>
              </a:solidFill>
            </a:ln>
          </p:spPr>
          <p:style>
            <a:lnRef idx="1">
              <a:schemeClr val="accent1"/>
            </a:lnRef>
            <a:fillRef idx="0">
              <a:schemeClr val="accent1"/>
            </a:fillRef>
            <a:effectRef idx="0">
              <a:schemeClr val="accent1"/>
            </a:effectRef>
            <a:fontRef idx="minor">
              <a:schemeClr val="tx1"/>
            </a:fontRef>
          </p:style>
        </p:cxnSp>
      </p:grpSp>
      <p:sp>
        <p:nvSpPr>
          <p:cNvPr id="7" name="矩形: 圆角 5"/>
          <p:cNvSpPr/>
          <p:nvPr/>
        </p:nvSpPr>
        <p:spPr>
          <a:xfrm>
            <a:off x="2998029" y="5194296"/>
            <a:ext cx="1559627" cy="463012"/>
          </a:xfrm>
          <a:prstGeom prst="roundRect">
            <a:avLst>
              <a:gd name="adj" fmla="val 50000"/>
            </a:avLst>
          </a:prstGeom>
          <a:gradFill flip="none" rotWithShape="1">
            <a:gsLst>
              <a:gs pos="100000">
                <a:schemeClr val="accent1"/>
              </a:gs>
              <a:gs pos="75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断面流量</a:t>
            </a:r>
            <a:endPar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8" name="矩形: 圆角 5"/>
          <p:cNvSpPr/>
          <p:nvPr/>
        </p:nvSpPr>
        <p:spPr>
          <a:xfrm>
            <a:off x="5632644" y="5210806"/>
            <a:ext cx="1559627" cy="463012"/>
          </a:xfrm>
          <a:prstGeom prst="roundRect">
            <a:avLst>
              <a:gd name="adj" fmla="val 50000"/>
            </a:avLst>
          </a:prstGeom>
          <a:gradFill flip="none" rotWithShape="1">
            <a:gsLst>
              <a:gs pos="100000">
                <a:schemeClr val="accent1"/>
              </a:gs>
              <a:gs pos="75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天气状况</a:t>
            </a:r>
            <a:endPar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9" name="矩形: 圆角 5"/>
          <p:cNvSpPr/>
          <p:nvPr/>
        </p:nvSpPr>
        <p:spPr>
          <a:xfrm>
            <a:off x="8818439" y="5210806"/>
            <a:ext cx="1559627" cy="463012"/>
          </a:xfrm>
          <a:prstGeom prst="roundRect">
            <a:avLst>
              <a:gd name="adj" fmla="val 50000"/>
            </a:avLst>
          </a:prstGeom>
          <a:gradFill flip="none" rotWithShape="1">
            <a:gsLst>
              <a:gs pos="100000">
                <a:schemeClr val="accent1"/>
              </a:gs>
              <a:gs pos="75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车型</a:t>
            </a:r>
            <a:endPar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0" name="矩形: 圆角 5"/>
          <p:cNvSpPr/>
          <p:nvPr/>
        </p:nvSpPr>
        <p:spPr>
          <a:xfrm>
            <a:off x="9516745" y="1142365"/>
            <a:ext cx="1559560" cy="772795"/>
          </a:xfrm>
          <a:prstGeom prst="roundRect">
            <a:avLst>
              <a:gd name="adj" fmla="val 50000"/>
            </a:avLst>
          </a:prstGeom>
          <a:gradFill flip="none" rotWithShape="1">
            <a:gsLst>
              <a:gs pos="100000">
                <a:schemeClr val="accent1"/>
              </a:gs>
              <a:gs pos="75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sz="2400"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决策</a:t>
            </a:r>
            <a:endParaRPr lang="zh-CN" altLang="en-US" sz="2400"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2" name="椭圆 11"/>
          <p:cNvSpPr/>
          <p:nvPr/>
        </p:nvSpPr>
        <p:spPr>
          <a:xfrm>
            <a:off x="2902265" y="2815058"/>
            <a:ext cx="1662182" cy="1662182"/>
          </a:xfrm>
          <a:prstGeom prst="ellipse">
            <a:avLst/>
          </a:prstGeom>
          <a:gradFill flip="none" rotWithShape="1">
            <a:gsLst>
              <a:gs pos="15000">
                <a:schemeClr val="accent1">
                  <a:lumMod val="40000"/>
                  <a:lumOff val="60000"/>
                </a:schemeClr>
              </a:gs>
              <a:gs pos="74000">
                <a:schemeClr val="accent1"/>
              </a:gs>
            </a:gsLst>
            <a:path path="circle">
              <a:fillToRect l="100000" b="100000"/>
            </a:path>
            <a:tileRect t="-100000" r="-100000"/>
          </a:gradFill>
          <a:ln>
            <a:noFill/>
          </a:ln>
          <a:effectLst>
            <a:outerShdw blurRad="457200" dist="622300" dir="5400000" sx="72000" sy="72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2" name="椭圆 31"/>
          <p:cNvSpPr/>
          <p:nvPr/>
        </p:nvSpPr>
        <p:spPr>
          <a:xfrm>
            <a:off x="5078645" y="2819630"/>
            <a:ext cx="1662182" cy="1662182"/>
          </a:xfrm>
          <a:prstGeom prst="ellipse">
            <a:avLst/>
          </a:prstGeom>
          <a:noFill/>
          <a:ln w="190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文本框 17"/>
          <p:cNvSpPr txBox="1"/>
          <p:nvPr/>
        </p:nvSpPr>
        <p:spPr>
          <a:xfrm>
            <a:off x="2745350" y="3188837"/>
            <a:ext cx="1943325" cy="902970"/>
          </a:xfrm>
          <a:prstGeom prst="rect">
            <a:avLst/>
          </a:prstGeom>
          <a:noFill/>
        </p:spPr>
        <p:txBody>
          <a:bodyPr wrap="square">
            <a:spAutoFit/>
          </a:bodyPr>
          <a:lstStyle/>
          <a:p>
            <a:pPr algn="ctr">
              <a:lnSpc>
                <a:spcPct val="110000"/>
              </a:lnSpc>
            </a:pPr>
            <a:r>
              <a:rPr lang="zh-CN" altLang="en-US" sz="2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后端</a:t>
            </a:r>
            <a:endParaRPr lang="zh-CN" altLang="en-US" sz="2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lnSpc>
                <a:spcPct val="110000"/>
              </a:lnSpc>
            </a:pPr>
            <a:r>
              <a:rPr lang="zh-CN" altLang="en-US" sz="2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数据</a:t>
            </a:r>
            <a:r>
              <a:rPr lang="zh-CN" altLang="en-US" sz="2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库</a:t>
            </a:r>
            <a:endParaRPr lang="zh-CN" altLang="en-US" sz="2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9" name="文本框 18"/>
          <p:cNvSpPr txBox="1"/>
          <p:nvPr/>
        </p:nvSpPr>
        <p:spPr>
          <a:xfrm>
            <a:off x="5160010" y="3306445"/>
            <a:ext cx="1533525" cy="829945"/>
          </a:xfrm>
          <a:prstGeom prst="rect">
            <a:avLst/>
          </a:prstGeom>
          <a:noFill/>
        </p:spPr>
        <p:txBody>
          <a:bodyPr wrap="square">
            <a:spAutoFit/>
          </a:bodyPr>
          <a:lstStyle>
            <a:defPPr>
              <a:defRPr lang="zh-CN"/>
            </a:defPPr>
          </a:lstStyle>
          <a:p>
            <a:pPr algn="ctr"/>
            <a:r>
              <a:rPr lang="zh-CN" altLang="en-US" sz="2400" b="1" dirty="0">
                <a:solidFill>
                  <a:srgbClr val="607A8D"/>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深度学习算法</a:t>
            </a:r>
            <a:endParaRPr lang="zh-CN" altLang="en-US" sz="2400" b="1" dirty="0">
              <a:solidFill>
                <a:srgbClr val="607A8D"/>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椭圆 19"/>
          <p:cNvSpPr/>
          <p:nvPr/>
        </p:nvSpPr>
        <p:spPr>
          <a:xfrm>
            <a:off x="8483394" y="2863919"/>
            <a:ext cx="1662182" cy="1662182"/>
          </a:xfrm>
          <a:prstGeom prst="ellipse">
            <a:avLst/>
          </a:prstGeom>
          <a:noFill/>
          <a:ln w="19050">
            <a:solidFill>
              <a:schemeClr val="accent1">
                <a:lumMod val="20000"/>
                <a:lumOff val="8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文本框 20"/>
          <p:cNvSpPr txBox="1"/>
          <p:nvPr/>
        </p:nvSpPr>
        <p:spPr>
          <a:xfrm>
            <a:off x="8729777" y="3117696"/>
            <a:ext cx="1168146" cy="1198880"/>
          </a:xfrm>
          <a:prstGeom prst="rect">
            <a:avLst/>
          </a:prstGeom>
          <a:noFill/>
        </p:spPr>
        <p:txBody>
          <a:bodyPr wrap="square">
            <a:spAutoFit/>
          </a:bodyPr>
          <a:lstStyle/>
          <a:p>
            <a:pPr algn="ctr"/>
            <a:r>
              <a:rPr lang="zh-CN" altLang="en-US" sz="2400" b="1" dirty="0">
                <a:solidFill>
                  <a:srgbClr val="607A8D"/>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前端</a:t>
            </a:r>
            <a:endParaRPr lang="zh-CN" altLang="en-US" sz="2400" b="1" dirty="0">
              <a:solidFill>
                <a:srgbClr val="607A8D"/>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2400" b="1" dirty="0">
                <a:solidFill>
                  <a:srgbClr val="607A8D"/>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可视化呈现</a:t>
            </a:r>
            <a:endParaRPr lang="zh-CN" altLang="en-US" sz="2400" b="1" dirty="0">
              <a:solidFill>
                <a:srgbClr val="607A8D"/>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9" name="加号 48"/>
          <p:cNvSpPr/>
          <p:nvPr/>
        </p:nvSpPr>
        <p:spPr>
          <a:xfrm>
            <a:off x="4698638" y="3564632"/>
            <a:ext cx="225654" cy="225654"/>
          </a:xfrm>
          <a:prstGeom prst="mathPlus">
            <a:avLst>
              <a:gd name="adj1" fmla="val 155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7" name="任意多边形: 形状 56"/>
          <p:cNvSpPr/>
          <p:nvPr/>
        </p:nvSpPr>
        <p:spPr>
          <a:xfrm rot="13500000">
            <a:off x="7133107" y="3244992"/>
            <a:ext cx="911272" cy="943084"/>
          </a:xfrm>
          <a:custGeom>
            <a:avLst/>
            <a:gdLst>
              <a:gd name="connsiteX0" fmla="*/ 252268 w 349446"/>
              <a:gd name="connsiteY0" fmla="*/ 137175 h 349446"/>
              <a:gd name="connsiteX1" fmla="*/ 215927 w 349446"/>
              <a:gd name="connsiteY1" fmla="*/ 173516 h 349446"/>
              <a:gd name="connsiteX2" fmla="*/ 175929 w 349446"/>
              <a:gd name="connsiteY2" fmla="*/ 133518 h 349446"/>
              <a:gd name="connsiteX3" fmla="*/ 212270 w 349446"/>
              <a:gd name="connsiteY3" fmla="*/ 97177 h 349446"/>
              <a:gd name="connsiteX4" fmla="*/ 300857 w 349446"/>
              <a:gd name="connsiteY4" fmla="*/ 88586 h 349446"/>
              <a:gd name="connsiteX5" fmla="*/ 264516 w 349446"/>
              <a:gd name="connsiteY5" fmla="*/ 124927 h 349446"/>
              <a:gd name="connsiteX6" fmla="*/ 224518 w 349446"/>
              <a:gd name="connsiteY6" fmla="*/ 84930 h 349446"/>
              <a:gd name="connsiteX7" fmla="*/ 260859 w 349446"/>
              <a:gd name="connsiteY7" fmla="*/ 48588 h 349446"/>
              <a:gd name="connsiteX8" fmla="*/ 349446 w 349446"/>
              <a:gd name="connsiteY8" fmla="*/ 39997 h 349446"/>
              <a:gd name="connsiteX9" fmla="*/ 313105 w 349446"/>
              <a:gd name="connsiteY9" fmla="*/ 76338 h 349446"/>
              <a:gd name="connsiteX10" fmla="*/ 273107 w 349446"/>
              <a:gd name="connsiteY10" fmla="*/ 36341 h 349446"/>
              <a:gd name="connsiteX11" fmla="*/ 309448 w 349446"/>
              <a:gd name="connsiteY11" fmla="*/ 0 h 349446"/>
              <a:gd name="connsiteX12" fmla="*/ 124220 w 349446"/>
              <a:gd name="connsiteY12" fmla="*/ 349446 h 349446"/>
              <a:gd name="connsiteX13" fmla="*/ 0 w 349446"/>
              <a:gd name="connsiteY13" fmla="*/ 349446 h 349446"/>
              <a:gd name="connsiteX14" fmla="*/ 0 w 349446"/>
              <a:gd name="connsiteY14" fmla="*/ 225226 h 349446"/>
              <a:gd name="connsiteX15" fmla="*/ 42111 w 349446"/>
              <a:gd name="connsiteY15" fmla="*/ 267337 h 349446"/>
              <a:gd name="connsiteX16" fmla="*/ 163682 w 349446"/>
              <a:gd name="connsiteY16" fmla="*/ 145765 h 349446"/>
              <a:gd name="connsiteX17" fmla="*/ 203680 w 349446"/>
              <a:gd name="connsiteY17" fmla="*/ 185763 h 349446"/>
              <a:gd name="connsiteX18" fmla="*/ 82108 w 349446"/>
              <a:gd name="connsiteY18" fmla="*/ 307334 h 34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9446" h="349446">
                <a:moveTo>
                  <a:pt x="252268" y="137175"/>
                </a:moveTo>
                <a:lnTo>
                  <a:pt x="215927" y="173516"/>
                </a:lnTo>
                <a:lnTo>
                  <a:pt x="175929" y="133518"/>
                </a:lnTo>
                <a:lnTo>
                  <a:pt x="212270" y="97177"/>
                </a:lnTo>
                <a:close/>
                <a:moveTo>
                  <a:pt x="300857" y="88586"/>
                </a:moveTo>
                <a:lnTo>
                  <a:pt x="264516" y="124927"/>
                </a:lnTo>
                <a:lnTo>
                  <a:pt x="224518" y="84930"/>
                </a:lnTo>
                <a:lnTo>
                  <a:pt x="260859" y="48588"/>
                </a:lnTo>
                <a:close/>
                <a:moveTo>
                  <a:pt x="349446" y="39997"/>
                </a:moveTo>
                <a:lnTo>
                  <a:pt x="313105" y="76338"/>
                </a:lnTo>
                <a:lnTo>
                  <a:pt x="273107" y="36341"/>
                </a:lnTo>
                <a:lnTo>
                  <a:pt x="309448" y="0"/>
                </a:lnTo>
                <a:close/>
                <a:moveTo>
                  <a:pt x="124220" y="349446"/>
                </a:moveTo>
                <a:lnTo>
                  <a:pt x="0" y="349446"/>
                </a:lnTo>
                <a:lnTo>
                  <a:pt x="0" y="225226"/>
                </a:lnTo>
                <a:lnTo>
                  <a:pt x="42111" y="267337"/>
                </a:lnTo>
                <a:lnTo>
                  <a:pt x="163682" y="145765"/>
                </a:lnTo>
                <a:lnTo>
                  <a:pt x="203680" y="185763"/>
                </a:lnTo>
                <a:lnTo>
                  <a:pt x="82108" y="307334"/>
                </a:lnTo>
                <a:close/>
              </a:path>
            </a:pathLst>
          </a:custGeom>
          <a:gradFill>
            <a:gsLst>
              <a:gs pos="100000">
                <a:srgbClr val="A0C6EB"/>
              </a:gs>
              <a:gs pos="61000">
                <a:srgbClr val="A0C6EB"/>
              </a:gs>
              <a:gs pos="0">
                <a:srgbClr val="A0C6EB">
                  <a:alpha val="0"/>
                </a:srgbClr>
              </a:gs>
              <a:gs pos="76000">
                <a:srgbClr val="A0C6EB"/>
              </a:gs>
            </a:gsLst>
            <a:lin ang="5400000" scaled="0"/>
          </a:gradFill>
          <a:ln w="0">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2" name="椭圆 21"/>
          <p:cNvSpPr/>
          <p:nvPr/>
        </p:nvSpPr>
        <p:spPr>
          <a:xfrm>
            <a:off x="10488610" y="2837283"/>
            <a:ext cx="1662182" cy="1662182"/>
          </a:xfrm>
          <a:prstGeom prst="ellipse">
            <a:avLst/>
          </a:prstGeom>
          <a:gradFill flip="none" rotWithShape="1">
            <a:gsLst>
              <a:gs pos="15000">
                <a:schemeClr val="accent1">
                  <a:lumMod val="40000"/>
                  <a:lumOff val="60000"/>
                </a:schemeClr>
              </a:gs>
              <a:gs pos="74000">
                <a:schemeClr val="accent1"/>
              </a:gs>
            </a:gsLst>
            <a:path path="circle">
              <a:fillToRect l="100000" b="100000"/>
            </a:path>
            <a:tileRect t="-100000" r="-100000"/>
          </a:gradFill>
          <a:ln>
            <a:noFill/>
          </a:ln>
          <a:effectLst>
            <a:outerShdw blurRad="457200" dist="622300" dir="5400000" sx="72000" sy="72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33" name="文本框 32"/>
          <p:cNvSpPr txBox="1"/>
          <p:nvPr/>
        </p:nvSpPr>
        <p:spPr>
          <a:xfrm>
            <a:off x="10365350" y="3253607"/>
            <a:ext cx="1943325" cy="902970"/>
          </a:xfrm>
          <a:prstGeom prst="rect">
            <a:avLst/>
          </a:prstGeom>
          <a:noFill/>
        </p:spPr>
        <p:txBody>
          <a:bodyPr wrap="square">
            <a:spAutoFit/>
          </a:bodyPr>
          <a:p>
            <a:pPr algn="ctr">
              <a:lnSpc>
                <a:spcPct val="110000"/>
              </a:lnSpc>
            </a:pPr>
            <a:r>
              <a:rPr lang="zh-CN" altLang="en-US" sz="2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流量预测</a:t>
            </a:r>
            <a:endParaRPr lang="zh-CN" altLang="en-US" sz="2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lnSpc>
                <a:spcPct val="110000"/>
              </a:lnSpc>
            </a:pPr>
            <a:r>
              <a:rPr lang="zh-CN" altLang="en-US" sz="2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功能</a:t>
            </a:r>
            <a:endParaRPr lang="zh-CN" altLang="en-US" sz="24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3" name="加号 52"/>
          <p:cNvSpPr/>
          <p:nvPr/>
        </p:nvSpPr>
        <p:spPr>
          <a:xfrm flipH="1">
            <a:off x="10168890" y="3564890"/>
            <a:ext cx="255270" cy="225425"/>
          </a:xfrm>
          <a:prstGeom prst="mathPlus">
            <a:avLst>
              <a:gd name="adj1" fmla="val 155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55" name="上箭头 54"/>
          <p:cNvSpPr/>
          <p:nvPr/>
        </p:nvSpPr>
        <p:spPr>
          <a:xfrm>
            <a:off x="10084435" y="1915160"/>
            <a:ext cx="353060" cy="969645"/>
          </a:xfrm>
          <a:prstGeom prst="upArrow">
            <a:avLst/>
          </a:prstGeom>
          <a:solidFill>
            <a:schemeClr val="accent5">
              <a:lumMod val="60000"/>
              <a:lumOff val="4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6" name="文本框 55"/>
          <p:cNvSpPr txBox="1"/>
          <p:nvPr/>
        </p:nvSpPr>
        <p:spPr>
          <a:xfrm>
            <a:off x="10365105" y="2191385"/>
            <a:ext cx="909955" cy="368300"/>
          </a:xfrm>
          <a:prstGeom prst="rect">
            <a:avLst/>
          </a:prstGeom>
          <a:noFill/>
        </p:spPr>
        <p:txBody>
          <a:bodyPr wrap="square" rtlCol="0">
            <a:spAutoFit/>
          </a:bodyPr>
          <a:p>
            <a:r>
              <a:rPr lang="zh-CN" altLang="en-US"/>
              <a:t>辅助</a:t>
            </a:r>
            <a:endParaRPr lang="zh-CN" altLang="en-US"/>
          </a:p>
        </p:txBody>
      </p:sp>
      <p:sp>
        <p:nvSpPr>
          <p:cNvPr id="58" name="矩形: 圆角 5"/>
          <p:cNvSpPr/>
          <p:nvPr/>
        </p:nvSpPr>
        <p:spPr>
          <a:xfrm>
            <a:off x="2726690" y="1306830"/>
            <a:ext cx="1830705" cy="569595"/>
          </a:xfrm>
          <a:prstGeom prst="roundRect">
            <a:avLst>
              <a:gd name="adj" fmla="val 50000"/>
            </a:avLst>
          </a:prstGeom>
          <a:gradFill flip="none" rotWithShape="1">
            <a:gsLst>
              <a:gs pos="100000">
                <a:schemeClr val="accent1"/>
              </a:gs>
              <a:gs pos="75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更透彻的</a:t>
            </a:r>
            <a:r>
              <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感知</a:t>
            </a:r>
            <a:endPar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59" name="矩形: 圆角 5"/>
          <p:cNvSpPr/>
          <p:nvPr/>
        </p:nvSpPr>
        <p:spPr>
          <a:xfrm>
            <a:off x="5078730" y="1291590"/>
            <a:ext cx="1830070" cy="583565"/>
          </a:xfrm>
          <a:prstGeom prst="roundRect">
            <a:avLst>
              <a:gd name="adj" fmla="val 50000"/>
            </a:avLst>
          </a:prstGeom>
          <a:gradFill flip="none" rotWithShape="1">
            <a:gsLst>
              <a:gs pos="100000">
                <a:schemeClr val="accent1"/>
              </a:gs>
              <a:gs pos="75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更智慧的</a:t>
            </a:r>
            <a:r>
              <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监管</a:t>
            </a:r>
            <a:endPar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60" name="矩形: 圆角 5"/>
          <p:cNvSpPr/>
          <p:nvPr/>
        </p:nvSpPr>
        <p:spPr>
          <a:xfrm>
            <a:off x="7447280" y="1307465"/>
            <a:ext cx="1829435" cy="567690"/>
          </a:xfrm>
          <a:prstGeom prst="roundRect">
            <a:avLst>
              <a:gd name="adj" fmla="val 50000"/>
            </a:avLst>
          </a:prstGeom>
          <a:gradFill flip="none" rotWithShape="1">
            <a:gsLst>
              <a:gs pos="100000">
                <a:schemeClr val="accent1"/>
              </a:gs>
              <a:gs pos="75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defRPr/>
            </a:pPr>
            <a:r>
              <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更精准的</a:t>
            </a:r>
            <a:r>
              <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处置</a:t>
            </a:r>
            <a:endParaRPr lang="zh-CN" altLang="en-US" dirty="0">
              <a:solidFill>
                <a:srgbClr val="FFFFFF"/>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61" name="文本框 60"/>
          <p:cNvSpPr txBox="1"/>
          <p:nvPr/>
        </p:nvSpPr>
        <p:spPr>
          <a:xfrm>
            <a:off x="2440940" y="1915160"/>
            <a:ext cx="2520950" cy="645160"/>
          </a:xfrm>
          <a:prstGeom prst="rect">
            <a:avLst/>
          </a:prstGeom>
          <a:noFill/>
        </p:spPr>
        <p:txBody>
          <a:bodyPr wrap="square" rtlCol="0">
            <a:spAutoFit/>
          </a:bodyPr>
          <a:p>
            <a:r>
              <a:rPr lang="zh-CN" altLang="en-US"/>
              <a:t>为</a:t>
            </a:r>
            <a:r>
              <a:rPr lang="zh-CN" altLang="en-US">
                <a:solidFill>
                  <a:schemeClr val="accent5">
                    <a:lumMod val="75000"/>
                  </a:schemeClr>
                </a:solidFill>
              </a:rPr>
              <a:t>科学诊断交通症结</a:t>
            </a:r>
            <a:r>
              <a:rPr lang="zh-CN" altLang="en-US"/>
              <a:t>和</a:t>
            </a:r>
            <a:r>
              <a:rPr lang="zh-CN" altLang="en-US">
                <a:solidFill>
                  <a:schemeClr val="accent5">
                    <a:lumMod val="75000"/>
                  </a:schemeClr>
                </a:solidFill>
              </a:rPr>
              <a:t>智能调控</a:t>
            </a:r>
            <a:r>
              <a:rPr lang="zh-CN" altLang="en-US"/>
              <a:t>提供精准支</a:t>
            </a:r>
            <a:r>
              <a:rPr lang="zh-CN" altLang="en-US"/>
              <a:t>撑</a:t>
            </a:r>
            <a:endParaRPr lang="zh-CN" altLang="en-US"/>
          </a:p>
        </p:txBody>
      </p:sp>
      <p:sp>
        <p:nvSpPr>
          <p:cNvPr id="62" name="文本框 61"/>
          <p:cNvSpPr txBox="1"/>
          <p:nvPr/>
        </p:nvSpPr>
        <p:spPr>
          <a:xfrm>
            <a:off x="5011420" y="1915160"/>
            <a:ext cx="2207895" cy="645160"/>
          </a:xfrm>
          <a:prstGeom prst="rect">
            <a:avLst/>
          </a:prstGeom>
          <a:noFill/>
        </p:spPr>
        <p:txBody>
          <a:bodyPr wrap="square" rtlCol="0">
            <a:spAutoFit/>
          </a:bodyPr>
          <a:p>
            <a:r>
              <a:rPr lang="zh-CN" altLang="en-US"/>
              <a:t>提供更精准，动态，的</a:t>
            </a:r>
            <a:r>
              <a:rPr lang="zh-CN" altLang="en-US">
                <a:solidFill>
                  <a:schemeClr val="accent5">
                    <a:lumMod val="75000"/>
                  </a:schemeClr>
                </a:solidFill>
              </a:rPr>
              <a:t>交通流管控</a:t>
            </a:r>
            <a:r>
              <a:rPr lang="zh-CN" altLang="en-US"/>
              <a:t>服务</a:t>
            </a:r>
            <a:endParaRPr lang="zh-CN" altLang="en-US"/>
          </a:p>
        </p:txBody>
      </p:sp>
      <p:sp>
        <p:nvSpPr>
          <p:cNvPr id="63" name="文本框 62"/>
          <p:cNvSpPr txBox="1"/>
          <p:nvPr/>
        </p:nvSpPr>
        <p:spPr>
          <a:xfrm>
            <a:off x="7322185" y="1915160"/>
            <a:ext cx="2520950" cy="645160"/>
          </a:xfrm>
          <a:prstGeom prst="rect">
            <a:avLst/>
          </a:prstGeom>
          <a:noFill/>
        </p:spPr>
        <p:txBody>
          <a:bodyPr wrap="square" rtlCol="0">
            <a:spAutoFit/>
          </a:bodyPr>
          <a:p>
            <a:r>
              <a:rPr lang="zh-CN" altLang="en-US">
                <a:solidFill>
                  <a:schemeClr val="accent5">
                    <a:lumMod val="75000"/>
                  </a:schemeClr>
                </a:solidFill>
              </a:rPr>
              <a:t>应急指挥</a:t>
            </a:r>
            <a:r>
              <a:rPr lang="zh-CN" altLang="en-US"/>
              <a:t>与</a:t>
            </a:r>
            <a:r>
              <a:rPr lang="zh-CN" altLang="en-US">
                <a:solidFill>
                  <a:schemeClr val="accent5">
                    <a:lumMod val="75000"/>
                  </a:schemeClr>
                </a:solidFill>
              </a:rPr>
              <a:t>决策过程</a:t>
            </a:r>
            <a:endParaRPr lang="zh-CN" altLang="en-US">
              <a:solidFill>
                <a:schemeClr val="accent5">
                  <a:lumMod val="75000"/>
                </a:schemeClr>
              </a:solidFill>
            </a:endParaRPr>
          </a:p>
          <a:p>
            <a:r>
              <a:rPr lang="zh-CN" altLang="en-US"/>
              <a:t>科学，规范，</a:t>
            </a:r>
            <a:r>
              <a:rPr lang="zh-CN" altLang="en-US"/>
              <a:t>制度化</a:t>
            </a:r>
            <a:endParaRPr lang="zh-CN" altLang="en-US"/>
          </a:p>
        </p:txBody>
      </p:sp>
      <p:sp>
        <p:nvSpPr>
          <p:cNvPr id="64" name="加号 63"/>
          <p:cNvSpPr/>
          <p:nvPr/>
        </p:nvSpPr>
        <p:spPr>
          <a:xfrm flipH="1">
            <a:off x="4756150" y="1457960"/>
            <a:ext cx="255270" cy="225425"/>
          </a:xfrm>
          <a:prstGeom prst="mathPlus">
            <a:avLst>
              <a:gd name="adj1" fmla="val 155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5" name="加号 64"/>
          <p:cNvSpPr/>
          <p:nvPr/>
        </p:nvSpPr>
        <p:spPr>
          <a:xfrm flipH="1">
            <a:off x="7066915" y="1457960"/>
            <a:ext cx="255270" cy="225425"/>
          </a:xfrm>
          <a:prstGeom prst="mathPlus">
            <a:avLst>
              <a:gd name="adj1" fmla="val 1553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66" name="文本框 65"/>
          <p:cNvSpPr txBox="1"/>
          <p:nvPr/>
        </p:nvSpPr>
        <p:spPr>
          <a:xfrm>
            <a:off x="7871460" y="5194300"/>
            <a:ext cx="612140" cy="368300"/>
          </a:xfrm>
          <a:prstGeom prst="rect">
            <a:avLst/>
          </a:prstGeom>
          <a:noFill/>
        </p:spPr>
        <p:txBody>
          <a:bodyPr wrap="square" rtlCol="0">
            <a:spAutoFit/>
          </a:bodyPr>
          <a:p>
            <a:r>
              <a:rPr lang="en-US" altLang="zh-CN"/>
              <a:t>.......</a:t>
            </a:r>
            <a:endParaRPr lang="en-US" altLang="zh-CN"/>
          </a:p>
        </p:txBody>
      </p:sp>
      <p:sp>
        <p:nvSpPr>
          <p:cNvPr id="68" name="文本框 67"/>
          <p:cNvSpPr txBox="1"/>
          <p:nvPr/>
        </p:nvSpPr>
        <p:spPr>
          <a:xfrm>
            <a:off x="3900805" y="5803265"/>
            <a:ext cx="5996940" cy="368300"/>
          </a:xfrm>
          <a:prstGeom prst="rect">
            <a:avLst/>
          </a:prstGeom>
          <a:noFill/>
        </p:spPr>
        <p:txBody>
          <a:bodyPr wrap="square" rtlCol="0">
            <a:spAutoFit/>
          </a:bodyPr>
          <a:p>
            <a:r>
              <a:rPr lang="zh-CN" altLang="en-US">
                <a:solidFill>
                  <a:schemeClr val="accent5">
                    <a:lumMod val="75000"/>
                  </a:schemeClr>
                </a:solidFill>
              </a:rPr>
              <a:t>基于摄像头，雷达等传感设备实时监控到的道路数据</a:t>
            </a:r>
            <a:endParaRPr lang="zh-CN" altLang="en-US">
              <a:solidFill>
                <a:schemeClr val="accent5">
                  <a:lumMod val="75000"/>
                </a:schemeClr>
              </a:solidFill>
            </a:endParaRPr>
          </a:p>
        </p:txBody>
      </p:sp>
      <p:sp>
        <p:nvSpPr>
          <p:cNvPr id="69" name="上箭头 68"/>
          <p:cNvSpPr/>
          <p:nvPr/>
        </p:nvSpPr>
        <p:spPr>
          <a:xfrm>
            <a:off x="3508375" y="4526280"/>
            <a:ext cx="392430" cy="517525"/>
          </a:xfrm>
          <a:prstGeom prst="upArrow">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70" name="直接连接符 69"/>
          <p:cNvCxnSpPr/>
          <p:nvPr/>
        </p:nvCxnSpPr>
        <p:spPr>
          <a:xfrm>
            <a:off x="791587" y="2702938"/>
            <a:ext cx="10988040"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5515610" y="0"/>
            <a:ext cx="6676390" cy="7390130"/>
          </a:xfrm>
          <a:prstGeom prst="rect">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cs typeface="+mn-ea"/>
              <a:sym typeface="+mn-lt"/>
            </a:endParaRPr>
          </a:p>
        </p:txBody>
      </p:sp>
      <p:grpSp>
        <p:nvGrpSpPr>
          <p:cNvPr id="3" name="组合 2"/>
          <p:cNvGrpSpPr/>
          <p:nvPr/>
        </p:nvGrpSpPr>
        <p:grpSpPr>
          <a:xfrm>
            <a:off x="711440" y="2175127"/>
            <a:ext cx="4804410" cy="2947670"/>
            <a:chOff x="6244195" y="1693162"/>
            <a:chExt cx="4804410" cy="2947670"/>
          </a:xfrm>
        </p:grpSpPr>
        <p:sp>
          <p:nvSpPr>
            <p:cNvPr id="4" name="文本框 3"/>
            <p:cNvSpPr txBox="1"/>
            <p:nvPr/>
          </p:nvSpPr>
          <p:spPr>
            <a:xfrm>
              <a:off x="6244195" y="1693162"/>
              <a:ext cx="1811020" cy="583565"/>
            </a:xfrm>
            <a:prstGeom prst="rect">
              <a:avLst/>
            </a:prstGeom>
            <a:noFill/>
          </p:spPr>
          <p:txBody>
            <a:bodyPr wrap="none" rtlCol="0">
              <a:spAutoFit/>
            </a:bodyPr>
            <a:lstStyle/>
            <a:p>
              <a:r>
                <a:rPr lang="zh-CN" altLang="en-US" sz="3200" b="1" dirty="0">
                  <a:solidFill>
                    <a:srgbClr val="5A7EB0"/>
                  </a:solidFill>
                  <a:cs typeface="+mn-ea"/>
                  <a:sym typeface="+mn-lt"/>
                </a:rPr>
                <a:t>数据呈现</a:t>
              </a:r>
              <a:endParaRPr lang="zh-CN" altLang="en-US" sz="3200" b="1" dirty="0">
                <a:solidFill>
                  <a:srgbClr val="5A7EB0"/>
                </a:solidFill>
                <a:cs typeface="+mn-ea"/>
                <a:sym typeface="+mn-lt"/>
              </a:endParaRPr>
            </a:p>
          </p:txBody>
        </p:sp>
        <p:sp>
          <p:nvSpPr>
            <p:cNvPr id="5" name="文本框 4"/>
            <p:cNvSpPr txBox="1"/>
            <p:nvPr/>
          </p:nvSpPr>
          <p:spPr>
            <a:xfrm>
              <a:off x="6244195" y="2149092"/>
              <a:ext cx="4804410" cy="2491740"/>
            </a:xfrm>
            <a:prstGeom prst="rect">
              <a:avLst/>
            </a:prstGeom>
            <a:noFill/>
          </p:spPr>
          <p:txBody>
            <a:bodyPr wrap="square" rtlCol="0">
              <a:spAutoFit/>
            </a:bodyPr>
            <a:lstStyle/>
            <a:p>
              <a:pPr>
                <a:lnSpc>
                  <a:spcPct val="150000"/>
                </a:lnSpc>
              </a:pPr>
              <a:r>
                <a:rPr lang="zh-CN" altLang="en-US" dirty="0">
                  <a:solidFill>
                    <a:schemeClr val="tx1">
                      <a:lumMod val="65000"/>
                      <a:lumOff val="35000"/>
                    </a:schemeClr>
                  </a:solidFill>
                  <a:cs typeface="+mn-ea"/>
                  <a:sym typeface="+mn-lt"/>
                </a:rPr>
                <a:t>将抽象数据转化为图形，直观清晰化呈现</a:t>
              </a:r>
              <a:endParaRPr lang="zh-CN" altLang="en-US" dirty="0">
                <a:solidFill>
                  <a:schemeClr val="tx1">
                    <a:lumMod val="65000"/>
                    <a:lumOff val="35000"/>
                  </a:schemeClr>
                </a:solidFill>
                <a:cs typeface="+mn-ea"/>
                <a:sym typeface="+mn-lt"/>
              </a:endParaRPr>
            </a:p>
            <a:p>
              <a:pPr>
                <a:lnSpc>
                  <a:spcPct val="150000"/>
                </a:lnSpc>
              </a:pPr>
              <a:r>
                <a:rPr lang="zh-CN" altLang="en-US" dirty="0">
                  <a:solidFill>
                    <a:schemeClr val="tx1">
                      <a:lumMod val="65000"/>
                      <a:lumOff val="35000"/>
                    </a:schemeClr>
                  </a:solidFill>
                  <a:cs typeface="+mn-ea"/>
                  <a:sym typeface="+mn-lt"/>
                </a:rPr>
                <a:t>地图细分，分区域查看各地数据，更具调</a:t>
              </a:r>
              <a:endParaRPr lang="zh-CN" altLang="en-US" dirty="0">
                <a:solidFill>
                  <a:schemeClr val="tx1">
                    <a:lumMod val="65000"/>
                    <a:lumOff val="35000"/>
                  </a:schemeClr>
                </a:solidFill>
                <a:cs typeface="+mn-ea"/>
                <a:sym typeface="+mn-lt"/>
              </a:endParaRPr>
            </a:p>
            <a:p>
              <a:pPr>
                <a:lnSpc>
                  <a:spcPct val="150000"/>
                </a:lnSpc>
              </a:pPr>
              <a:r>
                <a:rPr lang="zh-CN" altLang="en-US" dirty="0">
                  <a:solidFill>
                    <a:schemeClr val="tx1">
                      <a:lumMod val="65000"/>
                      <a:lumOff val="35000"/>
                    </a:schemeClr>
                  </a:solidFill>
                  <a:cs typeface="+mn-ea"/>
                  <a:sym typeface="+mn-lt"/>
                </a:rPr>
                <a:t>理</a:t>
              </a:r>
              <a:r>
                <a:rPr lang="zh-CN" altLang="en-US" dirty="0">
                  <a:solidFill>
                    <a:schemeClr val="tx1">
                      <a:lumMod val="65000"/>
                      <a:lumOff val="35000"/>
                    </a:schemeClr>
                  </a:solidFill>
                  <a:cs typeface="+mn-ea"/>
                  <a:sym typeface="+mn-lt"/>
                </a:rPr>
                <a:t>性</a:t>
              </a:r>
              <a:endParaRPr lang="zh-CN" altLang="en-US" dirty="0">
                <a:solidFill>
                  <a:schemeClr val="tx1">
                    <a:lumMod val="65000"/>
                    <a:lumOff val="35000"/>
                  </a:schemeClr>
                </a:solidFill>
                <a:cs typeface="+mn-ea"/>
                <a:sym typeface="+mn-lt"/>
              </a:endParaRPr>
            </a:p>
            <a:p>
              <a:pPr>
                <a:lnSpc>
                  <a:spcPct val="150000"/>
                </a:lnSpc>
              </a:pPr>
              <a:endParaRPr lang="zh-CN" altLang="en-US" dirty="0">
                <a:solidFill>
                  <a:schemeClr val="tx1">
                    <a:lumMod val="65000"/>
                    <a:lumOff val="35000"/>
                  </a:schemeClr>
                </a:solidFill>
                <a:cs typeface="+mn-ea"/>
                <a:sym typeface="+mn-lt"/>
              </a:endParaRPr>
            </a:p>
            <a:p>
              <a:pPr>
                <a:lnSpc>
                  <a:spcPct val="150000"/>
                </a:lnSpc>
              </a:pPr>
              <a:endParaRPr lang="zh-CN" altLang="en-US" sz="1600" dirty="0">
                <a:solidFill>
                  <a:schemeClr val="tx1">
                    <a:lumMod val="65000"/>
                    <a:lumOff val="35000"/>
                  </a:schemeClr>
                </a:solidFill>
                <a:cs typeface="+mn-ea"/>
                <a:sym typeface="+mn-lt"/>
              </a:endParaRPr>
            </a:p>
            <a:p>
              <a:pPr>
                <a:lnSpc>
                  <a:spcPct val="150000"/>
                </a:lnSpc>
              </a:pPr>
              <a:endParaRPr lang="zh-CN" altLang="en-US" sz="1600" dirty="0">
                <a:solidFill>
                  <a:schemeClr val="tx1">
                    <a:lumMod val="65000"/>
                    <a:lumOff val="35000"/>
                  </a:schemeClr>
                </a:solidFill>
                <a:cs typeface="+mn-ea"/>
                <a:sym typeface="+mn-lt"/>
              </a:endParaRPr>
            </a:p>
          </p:txBody>
        </p:sp>
      </p:grpSp>
      <p:grpSp>
        <p:nvGrpSpPr>
          <p:cNvPr id="6" name="组合 5"/>
          <p:cNvGrpSpPr/>
          <p:nvPr/>
        </p:nvGrpSpPr>
        <p:grpSpPr>
          <a:xfrm>
            <a:off x="711440" y="4223272"/>
            <a:ext cx="5236605" cy="1515585"/>
            <a:chOff x="6244195" y="1675382"/>
            <a:chExt cx="5236605" cy="1515585"/>
          </a:xfrm>
        </p:grpSpPr>
        <p:sp>
          <p:nvSpPr>
            <p:cNvPr id="7" name="文本框 6"/>
            <p:cNvSpPr txBox="1"/>
            <p:nvPr/>
          </p:nvSpPr>
          <p:spPr>
            <a:xfrm>
              <a:off x="6244195" y="1675382"/>
              <a:ext cx="1811020" cy="583565"/>
            </a:xfrm>
            <a:prstGeom prst="rect">
              <a:avLst/>
            </a:prstGeom>
            <a:noFill/>
          </p:spPr>
          <p:txBody>
            <a:bodyPr wrap="none" rtlCol="0">
              <a:spAutoFit/>
            </a:bodyPr>
            <a:lstStyle/>
            <a:p>
              <a:r>
                <a:rPr lang="zh-CN" altLang="en-US" sz="3200" b="1" dirty="0">
                  <a:solidFill>
                    <a:srgbClr val="5A7EB0"/>
                  </a:solidFill>
                  <a:cs typeface="+mn-ea"/>
                  <a:sym typeface="+mn-lt"/>
                </a:rPr>
                <a:t>信息预测</a:t>
              </a:r>
              <a:endParaRPr lang="zh-CN" altLang="en-US" sz="3200" b="1" dirty="0">
                <a:solidFill>
                  <a:srgbClr val="5A7EB0"/>
                </a:solidFill>
                <a:cs typeface="+mn-ea"/>
                <a:sym typeface="+mn-lt"/>
              </a:endParaRPr>
            </a:p>
          </p:txBody>
        </p:sp>
        <p:sp>
          <p:nvSpPr>
            <p:cNvPr id="8" name="文本框 7"/>
            <p:cNvSpPr txBox="1"/>
            <p:nvPr/>
          </p:nvSpPr>
          <p:spPr>
            <a:xfrm>
              <a:off x="6244195" y="2268947"/>
              <a:ext cx="5236605" cy="922020"/>
            </a:xfrm>
            <a:prstGeom prst="rect">
              <a:avLst/>
            </a:prstGeom>
            <a:noFill/>
          </p:spPr>
          <p:txBody>
            <a:bodyPr wrap="square" rtlCol="0">
              <a:spAutoFit/>
            </a:bodyPr>
            <a:lstStyle/>
            <a:p>
              <a:pPr>
                <a:lnSpc>
                  <a:spcPct val="150000"/>
                </a:lnSpc>
              </a:pPr>
              <a:r>
                <a:rPr lang="zh-CN" altLang="en-US" dirty="0">
                  <a:solidFill>
                    <a:schemeClr val="tx1">
                      <a:lumMod val="65000"/>
                      <a:lumOff val="35000"/>
                    </a:schemeClr>
                  </a:solidFill>
                  <a:cs typeface="+mn-ea"/>
                  <a:sym typeface="+mn-lt"/>
                </a:rPr>
                <a:t>运用深度学习相关算法，将数据通过后端</a:t>
              </a:r>
              <a:endParaRPr lang="zh-CN" altLang="en-US" dirty="0">
                <a:solidFill>
                  <a:schemeClr val="tx1">
                    <a:lumMod val="65000"/>
                    <a:lumOff val="35000"/>
                  </a:schemeClr>
                </a:solidFill>
                <a:cs typeface="+mn-ea"/>
                <a:sym typeface="+mn-lt"/>
              </a:endParaRPr>
            </a:p>
            <a:p>
              <a:pPr>
                <a:lnSpc>
                  <a:spcPct val="150000"/>
                </a:lnSpc>
              </a:pPr>
              <a:r>
                <a:rPr lang="zh-CN" altLang="en-US" dirty="0">
                  <a:solidFill>
                    <a:schemeClr val="tx1">
                      <a:lumMod val="65000"/>
                      <a:lumOff val="35000"/>
                    </a:schemeClr>
                  </a:solidFill>
                  <a:cs typeface="+mn-ea"/>
                  <a:sym typeface="+mn-lt"/>
                </a:rPr>
                <a:t>预训练得出最优模型对道路交通流量进行预测</a:t>
              </a:r>
              <a:endParaRPr lang="zh-CN" altLang="en-US" dirty="0">
                <a:solidFill>
                  <a:schemeClr val="tx1">
                    <a:lumMod val="65000"/>
                    <a:lumOff val="35000"/>
                  </a:schemeClr>
                </a:solidFill>
                <a:cs typeface="+mn-ea"/>
                <a:sym typeface="+mn-lt"/>
              </a:endParaRPr>
            </a:p>
          </p:txBody>
        </p:sp>
      </p:grpSp>
      <p:cxnSp>
        <p:nvCxnSpPr>
          <p:cNvPr id="12" name="直接连接符 11"/>
          <p:cNvCxnSpPr/>
          <p:nvPr/>
        </p:nvCxnSpPr>
        <p:spPr>
          <a:xfrm>
            <a:off x="764705" y="4034960"/>
            <a:ext cx="4069080" cy="0"/>
          </a:xfrm>
          <a:prstGeom prst="line">
            <a:avLst/>
          </a:prstGeom>
          <a:ln>
            <a:solidFill>
              <a:srgbClr val="5A7EB0"/>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11813" y="305227"/>
            <a:ext cx="1887220" cy="676573"/>
            <a:chOff x="5152393" y="561132"/>
            <a:chExt cx="1887220" cy="676573"/>
          </a:xfrm>
        </p:grpSpPr>
        <p:sp>
          <p:nvSpPr>
            <p:cNvPr id="16" name="文本框 15"/>
            <p:cNvSpPr txBox="1"/>
            <p:nvPr/>
          </p:nvSpPr>
          <p:spPr>
            <a:xfrm>
              <a:off x="5152393" y="561132"/>
              <a:ext cx="1887220" cy="583565"/>
            </a:xfrm>
            <a:prstGeom prst="rect">
              <a:avLst/>
            </a:prstGeom>
            <a:noFill/>
          </p:spPr>
          <p:txBody>
            <a:bodyPr wrap="none" rtlCol="0" anchor="ctr">
              <a:spAutoFit/>
            </a:bodyPr>
            <a:lstStyle/>
            <a:p>
              <a:pPr algn="ctr"/>
              <a:r>
                <a:rPr lang="zh-CN" altLang="en-US" sz="3200" b="1" spc="150" dirty="0">
                  <a:solidFill>
                    <a:schemeClr val="tx1">
                      <a:lumMod val="65000"/>
                      <a:lumOff val="35000"/>
                    </a:schemeClr>
                  </a:solidFill>
                  <a:cs typeface="+mn-ea"/>
                  <a:sym typeface="+mn-lt"/>
                </a:rPr>
                <a:t>项目</a:t>
              </a:r>
              <a:r>
                <a:rPr lang="zh-CN" altLang="en-US" sz="3200" b="1" spc="150" dirty="0">
                  <a:solidFill>
                    <a:schemeClr val="tx1">
                      <a:lumMod val="65000"/>
                      <a:lumOff val="35000"/>
                    </a:schemeClr>
                  </a:solidFill>
                  <a:cs typeface="+mn-ea"/>
                  <a:sym typeface="+mn-lt"/>
                </a:rPr>
                <a:t>简介</a:t>
              </a:r>
              <a:endParaRPr lang="zh-CN" altLang="en-US" sz="3200" b="1" spc="150" dirty="0">
                <a:solidFill>
                  <a:schemeClr val="tx1">
                    <a:lumMod val="65000"/>
                    <a:lumOff val="35000"/>
                  </a:schemeClr>
                </a:solidFill>
                <a:cs typeface="+mn-ea"/>
                <a:sym typeface="+mn-lt"/>
              </a:endParaRPr>
            </a:p>
          </p:txBody>
        </p:sp>
        <p:cxnSp>
          <p:nvCxnSpPr>
            <p:cNvPr id="17" name="直接连接符 16"/>
            <p:cNvCxnSpPr/>
            <p:nvPr/>
          </p:nvCxnSpPr>
          <p:spPr>
            <a:xfrm>
              <a:off x="5229927" y="1237705"/>
              <a:ext cx="1748790" cy="0"/>
            </a:xfrm>
            <a:prstGeom prst="line">
              <a:avLst/>
            </a:prstGeom>
            <a:ln w="19050">
              <a:solidFill>
                <a:srgbClr val="5A7EB0"/>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511231" y="1274605"/>
            <a:ext cx="2895599" cy="644670"/>
            <a:chOff x="384866" y="1727461"/>
            <a:chExt cx="2895599" cy="644670"/>
          </a:xfrm>
        </p:grpSpPr>
        <p:sp>
          <p:nvSpPr>
            <p:cNvPr id="14" name="矩形: 圆角 4"/>
            <p:cNvSpPr/>
            <p:nvPr/>
          </p:nvSpPr>
          <p:spPr>
            <a:xfrm>
              <a:off x="384866" y="1785881"/>
              <a:ext cx="2895599" cy="586250"/>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i="0" u="none" strike="noStrike" kern="1200" cap="none" spc="0" normalizeH="0" baseline="0" noProof="0">
                <a:ln>
                  <a:noFill/>
                </a:ln>
                <a:solidFill>
                  <a:srgbClr val="FFFFFF"/>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文本框 17"/>
            <p:cNvSpPr txBox="1"/>
            <p:nvPr/>
          </p:nvSpPr>
          <p:spPr>
            <a:xfrm>
              <a:off x="1204016" y="1727461"/>
              <a:ext cx="2075815" cy="607695"/>
            </a:xfrm>
            <a:prstGeom prst="rect">
              <a:avLst/>
            </a:prstGeom>
            <a:noFill/>
          </p:spPr>
          <p:txBody>
            <a:bodyPr wrap="square">
              <a:spAutoFit/>
            </a:bodyPr>
            <a:p>
              <a:pPr marL="0" lvl="0" indent="0" algn="l" fontAlgn="auto">
                <a:lnSpc>
                  <a:spcPct val="120000"/>
                </a:lnSpc>
                <a:spcBef>
                  <a:spcPts val="0"/>
                </a:spcBef>
                <a:spcAft>
                  <a:spcPts val="800"/>
                </a:spcAft>
                <a:buSzPct val="100000"/>
                <a:buNone/>
              </a:pPr>
              <a:r>
                <a:rPr lang="zh-CN" altLang="en-US" sz="2800" b="1" spc="100" dirty="0">
                  <a:ln w="3175">
                    <a:noFill/>
                    <a:prstDash val="dash"/>
                  </a:ln>
                  <a:solidFill>
                    <a:schemeClr val="bg1"/>
                  </a:solidFill>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核心功能</a:t>
              </a:r>
              <a:endParaRPr lang="zh-CN" altLang="en-US" sz="2800" b="1" spc="100" dirty="0">
                <a:ln w="3175">
                  <a:noFill/>
                  <a:prstDash val="dash"/>
                </a:ln>
                <a:solidFill>
                  <a:schemeClr val="bg1"/>
                </a:solidFill>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63048" y="1823295"/>
              <a:ext cx="511422" cy="511422"/>
            </a:xfrm>
            <a:prstGeom prst="rect">
              <a:avLst/>
            </a:prstGeom>
          </p:spPr>
        </p:pic>
      </p:gr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5930" y="2758440"/>
            <a:ext cx="333375" cy="333375"/>
          </a:xfrm>
          <a:prstGeom prst="rect">
            <a:avLst/>
          </a:prstGeom>
        </p:spPr>
      </p:pic>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5930" y="3218815"/>
            <a:ext cx="333375" cy="333375"/>
          </a:xfrm>
          <a:prstGeom prst="rect">
            <a:avLst/>
          </a:prstGeom>
        </p:spPr>
      </p:pic>
      <p:pic>
        <p:nvPicPr>
          <p:cNvPr id="22" name="图片 2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5930" y="4961255"/>
            <a:ext cx="333375" cy="333375"/>
          </a:xfrm>
          <a:prstGeom prst="rect">
            <a:avLst/>
          </a:prstGeom>
        </p:spPr>
      </p:pic>
      <p:grpSp>
        <p:nvGrpSpPr>
          <p:cNvPr id="34" name="组合 33"/>
          <p:cNvGrpSpPr/>
          <p:nvPr/>
        </p:nvGrpSpPr>
        <p:grpSpPr>
          <a:xfrm>
            <a:off x="5805051" y="4444808"/>
            <a:ext cx="6058607" cy="1811760"/>
            <a:chOff x="4973399" y="4789687"/>
            <a:chExt cx="6644532" cy="1512464"/>
          </a:xfrm>
        </p:grpSpPr>
        <p:sp>
          <p:nvSpPr>
            <p:cNvPr id="36" name="矩形 35"/>
            <p:cNvSpPr/>
            <p:nvPr/>
          </p:nvSpPr>
          <p:spPr>
            <a:xfrm>
              <a:off x="4973490" y="4789687"/>
              <a:ext cx="1754353" cy="435743"/>
            </a:xfrm>
            <a:prstGeom prst="rect">
              <a:avLst/>
            </a:prstGeom>
          </p:spPr>
          <p:txBody>
            <a:bodyPr wrap="square">
              <a:spAutoFit/>
            </a:bodyPr>
            <a:p>
              <a:r>
                <a:rPr lang="zh-CN" altLang="en-US" sz="2800" b="1" dirty="0">
                  <a:solidFill>
                    <a:schemeClr val="bg1"/>
                  </a:solidFill>
                </a:rPr>
                <a:t>目标</a:t>
              </a:r>
              <a:endParaRPr lang="zh-CN" altLang="en-US" sz="2800" b="1" dirty="0">
                <a:solidFill>
                  <a:schemeClr val="bg1"/>
                </a:solidFill>
              </a:endParaRPr>
            </a:p>
          </p:txBody>
        </p:sp>
        <p:sp>
          <p:nvSpPr>
            <p:cNvPr id="37" name="矩形 36"/>
            <p:cNvSpPr/>
            <p:nvPr/>
          </p:nvSpPr>
          <p:spPr>
            <a:xfrm>
              <a:off x="4973399" y="5225795"/>
              <a:ext cx="6644532" cy="1076356"/>
            </a:xfrm>
            <a:prstGeom prst="rect">
              <a:avLst/>
            </a:prstGeom>
          </p:spPr>
          <p:txBody>
            <a:bodyPr wrap="square">
              <a:noAutofit/>
            </a:bodyPr>
            <a:p>
              <a:r>
                <a:rPr lang="zh-CN" altLang="en-US" sz="2000" dirty="0">
                  <a:solidFill>
                    <a:schemeClr val="bg1"/>
                  </a:solidFill>
                  <a:latin typeface="+mj-ea"/>
                  <a:ea typeface="+mj-ea"/>
                </a:rPr>
                <a:t>将深度学习技术与</a:t>
              </a:r>
              <a:r>
                <a:rPr lang="zh-CN" altLang="en-US" sz="2000" dirty="0">
                  <a:solidFill>
                    <a:schemeClr val="bg1"/>
                  </a:solidFill>
                  <a:latin typeface="+mj-ea"/>
                  <a:ea typeface="+mj-ea"/>
                </a:rPr>
                <a:t>可视化结合，让数据在被直观呈现的同时分析出其内在隐藏的信息。为决策提供新的视角。</a:t>
              </a:r>
              <a:endParaRPr lang="zh-CN" altLang="en-US" sz="2000" dirty="0">
                <a:solidFill>
                  <a:schemeClr val="bg1"/>
                </a:solidFill>
                <a:latin typeface="+mj-ea"/>
                <a:ea typeface="+mj-ea"/>
              </a:endParaRPr>
            </a:p>
          </p:txBody>
        </p:sp>
      </p:grpSp>
      <p:pic>
        <p:nvPicPr>
          <p:cNvPr id="30" name="图片 1"/>
          <p:cNvPicPr>
            <a:picLocks noChangeAspect="1"/>
          </p:cNvPicPr>
          <p:nvPr/>
        </p:nvPicPr>
        <p:blipFill>
          <a:blip r:embed="rId2"/>
          <a:stretch>
            <a:fillRect/>
          </a:stretch>
        </p:blipFill>
        <p:spPr>
          <a:xfrm>
            <a:off x="5805170" y="536575"/>
            <a:ext cx="6212205" cy="3132455"/>
          </a:xfrm>
          <a:prstGeom prst="round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heel(1)">
                                      <p:cBhvr>
                                        <p:cTn id="7"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846286"/>
            <a:ext cx="12192000" cy="3011714"/>
          </a:xfrm>
          <a:prstGeom prst="rect">
            <a:avLst/>
          </a:prstGeom>
          <a:blipFill dpi="0" rotWithShape="1">
            <a:blip r:embed="rId1"/>
            <a:srcRect/>
            <a:tile tx="0" ty="0" sx="100000" sy="100000" flip="none" algn="b"/>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5370286" y="1130299"/>
            <a:ext cx="6486751" cy="5178425"/>
          </a:xfrm>
          <a:prstGeom prst="rect">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nvGrpSpPr>
          <p:cNvPr id="4" name="组合 3"/>
          <p:cNvGrpSpPr/>
          <p:nvPr/>
        </p:nvGrpSpPr>
        <p:grpSpPr>
          <a:xfrm>
            <a:off x="474903" y="1993423"/>
            <a:ext cx="4590582" cy="1596181"/>
            <a:chOff x="736160" y="1920853"/>
            <a:chExt cx="4590582" cy="1596181"/>
          </a:xfrm>
        </p:grpSpPr>
        <p:sp>
          <p:nvSpPr>
            <p:cNvPr id="5" name="文本框 4"/>
            <p:cNvSpPr txBox="1"/>
            <p:nvPr/>
          </p:nvSpPr>
          <p:spPr>
            <a:xfrm>
              <a:off x="736160" y="1920853"/>
              <a:ext cx="2808605" cy="460375"/>
            </a:xfrm>
            <a:prstGeom prst="rect">
              <a:avLst/>
            </a:prstGeom>
            <a:noFill/>
          </p:spPr>
          <p:txBody>
            <a:bodyPr wrap="square" rtlCol="0">
              <a:spAutoFit/>
            </a:bodyPr>
            <a:lstStyle/>
            <a:p>
              <a:r>
                <a:rPr lang="zh-CN" altLang="en-US" sz="2400" b="1" dirty="0">
                  <a:solidFill>
                    <a:srgbClr val="5A7EB0"/>
                  </a:solidFill>
                  <a:cs typeface="+mn-ea"/>
                  <a:sym typeface="+mn-lt"/>
                </a:rPr>
                <a:t>要求：</a:t>
              </a:r>
              <a:r>
                <a:rPr lang="zh-CN" altLang="en-US" sz="2400" b="1" dirty="0">
                  <a:solidFill>
                    <a:srgbClr val="5A7EB0"/>
                  </a:solidFill>
                  <a:cs typeface="+mn-ea"/>
                  <a:sym typeface="+mn-lt"/>
                </a:rPr>
                <a:t>针对</a:t>
              </a:r>
              <a:r>
                <a:rPr lang="zh-CN" altLang="en-US" sz="2400" b="1" dirty="0">
                  <a:solidFill>
                    <a:srgbClr val="5A7EB0"/>
                  </a:solidFill>
                  <a:cs typeface="+mn-ea"/>
                  <a:sym typeface="+mn-lt"/>
                </a:rPr>
                <a:t>性</a:t>
              </a:r>
              <a:endParaRPr lang="zh-CN" altLang="en-US" sz="2400" b="1" dirty="0">
                <a:solidFill>
                  <a:srgbClr val="5A7EB0"/>
                </a:solidFill>
                <a:cs typeface="+mn-ea"/>
                <a:sym typeface="+mn-lt"/>
              </a:endParaRPr>
            </a:p>
          </p:txBody>
        </p:sp>
        <p:sp>
          <p:nvSpPr>
            <p:cNvPr id="6" name="矩形: 圆角 18"/>
            <p:cNvSpPr/>
            <p:nvPr/>
          </p:nvSpPr>
          <p:spPr>
            <a:xfrm>
              <a:off x="870552" y="2484323"/>
              <a:ext cx="566363" cy="14400"/>
            </a:xfrm>
            <a:prstGeom prst="roundRect">
              <a:avLst>
                <a:gd name="adj" fmla="val 50000"/>
              </a:avLst>
            </a:prstGeom>
            <a:solidFill>
              <a:srgbClr val="5A7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cs typeface="+mn-ea"/>
                <a:sym typeface="+mn-lt"/>
              </a:endParaRPr>
            </a:p>
          </p:txBody>
        </p:sp>
        <p:sp>
          <p:nvSpPr>
            <p:cNvPr id="7" name="矩形 6"/>
            <p:cNvSpPr/>
            <p:nvPr/>
          </p:nvSpPr>
          <p:spPr>
            <a:xfrm>
              <a:off x="736160" y="2687089"/>
              <a:ext cx="4590582" cy="829945"/>
            </a:xfrm>
            <a:prstGeom prst="rect">
              <a:avLst/>
            </a:prstGeom>
          </p:spPr>
          <p:txBody>
            <a:bodyPr wrap="square">
              <a:spAutoFit/>
            </a:bodyPr>
            <a:lstStyle/>
            <a:p>
              <a:pPr>
                <a:lnSpc>
                  <a:spcPct val="150000"/>
                </a:lnSpc>
              </a:pPr>
              <a:r>
                <a:rPr lang="zh-CN" altLang="en-US" sz="1600" dirty="0">
                  <a:solidFill>
                    <a:schemeClr val="tx1">
                      <a:lumMod val="65000"/>
                      <a:lumOff val="35000"/>
                    </a:schemeClr>
                  </a:solidFill>
                  <a:cs typeface="+mn-ea"/>
                  <a:sym typeface="+mn-lt"/>
                </a:rPr>
                <a:t>智慧交通可视化数据有其专业性要求，据团队向相关专业人士咨询，决定采集关于以下几</a:t>
              </a:r>
              <a:r>
                <a:rPr lang="zh-CN" altLang="en-US" sz="1600" dirty="0">
                  <a:solidFill>
                    <a:schemeClr val="tx1">
                      <a:lumMod val="65000"/>
                      <a:lumOff val="35000"/>
                    </a:schemeClr>
                  </a:solidFill>
                  <a:cs typeface="+mn-ea"/>
                  <a:sym typeface="+mn-lt"/>
                </a:rPr>
                <a:t>类数据</a:t>
              </a:r>
              <a:endParaRPr lang="zh-CN" altLang="en-US" sz="1600" dirty="0">
                <a:solidFill>
                  <a:schemeClr val="tx1">
                    <a:lumMod val="65000"/>
                    <a:lumOff val="35000"/>
                  </a:schemeClr>
                </a:solidFill>
                <a:cs typeface="+mn-ea"/>
                <a:sym typeface="+mn-lt"/>
              </a:endParaRPr>
            </a:p>
          </p:txBody>
        </p:sp>
      </p:grpSp>
      <p:grpSp>
        <p:nvGrpSpPr>
          <p:cNvPr id="26" name="组合 25"/>
          <p:cNvGrpSpPr/>
          <p:nvPr/>
        </p:nvGrpSpPr>
        <p:grpSpPr>
          <a:xfrm>
            <a:off x="5864794" y="1851165"/>
            <a:ext cx="5384912" cy="841861"/>
            <a:chOff x="5864794" y="1851165"/>
            <a:chExt cx="5384912" cy="841861"/>
          </a:xfrm>
        </p:grpSpPr>
        <p:grpSp>
          <p:nvGrpSpPr>
            <p:cNvPr id="22" name="组合 21"/>
            <p:cNvGrpSpPr/>
            <p:nvPr/>
          </p:nvGrpSpPr>
          <p:grpSpPr>
            <a:xfrm>
              <a:off x="6579047" y="1851165"/>
              <a:ext cx="4670659" cy="794407"/>
              <a:chOff x="7341747" y="2106690"/>
              <a:chExt cx="4670659" cy="794407"/>
            </a:xfrm>
          </p:grpSpPr>
          <p:sp>
            <p:nvSpPr>
              <p:cNvPr id="24" name="文本框 23"/>
              <p:cNvSpPr txBox="1"/>
              <p:nvPr/>
            </p:nvSpPr>
            <p:spPr>
              <a:xfrm>
                <a:off x="7341747" y="2106690"/>
                <a:ext cx="488315" cy="447040"/>
              </a:xfrm>
              <a:prstGeom prst="rect">
                <a:avLst/>
              </a:prstGeom>
              <a:noFill/>
            </p:spPr>
            <p:txBody>
              <a:bodyPr wrap="none" rtlCol="0">
                <a:noAutofit/>
              </a:bodyPr>
              <a:lstStyle/>
              <a:p>
                <a:r>
                  <a:rPr lang="zh-CN" altLang="en-US" sz="2400" b="1" dirty="0">
                    <a:solidFill>
                      <a:schemeClr val="bg1"/>
                    </a:solidFill>
                    <a:cs typeface="+mn-ea"/>
                    <a:sym typeface="+mn-lt"/>
                  </a:rPr>
                  <a:t>交通流量</a:t>
                </a:r>
                <a:endParaRPr lang="zh-CN" altLang="en-US" sz="2400" b="1" dirty="0">
                  <a:solidFill>
                    <a:schemeClr val="bg1"/>
                  </a:solidFill>
                  <a:cs typeface="+mn-ea"/>
                  <a:sym typeface="+mn-lt"/>
                </a:endParaRPr>
              </a:p>
            </p:txBody>
          </p:sp>
          <p:sp>
            <p:nvSpPr>
              <p:cNvPr id="25" name="文本框 24"/>
              <p:cNvSpPr txBox="1"/>
              <p:nvPr/>
            </p:nvSpPr>
            <p:spPr>
              <a:xfrm>
                <a:off x="7341747" y="2440722"/>
                <a:ext cx="4670659" cy="460375"/>
              </a:xfrm>
              <a:prstGeom prst="rect">
                <a:avLst/>
              </a:prstGeom>
              <a:noFill/>
            </p:spPr>
            <p:txBody>
              <a:bodyPr wrap="square" rtlCol="0">
                <a:spAutoFit/>
              </a:bodyPr>
              <a:lstStyle/>
              <a:p>
                <a:pPr>
                  <a:lnSpc>
                    <a:spcPct val="150000"/>
                  </a:lnSpc>
                </a:pPr>
                <a:r>
                  <a:rPr lang="zh-CN" altLang="en-US" sz="1600" dirty="0">
                    <a:solidFill>
                      <a:schemeClr val="bg1"/>
                    </a:solidFill>
                    <a:cs typeface="+mn-ea"/>
                    <a:sym typeface="+mn-lt"/>
                  </a:rPr>
                  <a:t>包括当日交通流，车辆拥堵统计，实时车道</a:t>
                </a:r>
                <a:r>
                  <a:rPr lang="zh-CN" altLang="en-US" sz="1600" dirty="0">
                    <a:solidFill>
                      <a:schemeClr val="bg1"/>
                    </a:solidFill>
                    <a:cs typeface="+mn-ea"/>
                    <a:sym typeface="+mn-lt"/>
                  </a:rPr>
                  <a:t>流量</a:t>
                </a:r>
                <a:endParaRPr lang="zh-CN" altLang="en-US" sz="1600" dirty="0">
                  <a:solidFill>
                    <a:schemeClr val="bg1"/>
                  </a:solidFill>
                  <a:cs typeface="+mn-ea"/>
                  <a:sym typeface="+mn-lt"/>
                </a:endParaRPr>
              </a:p>
            </p:txBody>
          </p:sp>
        </p:grpSp>
        <p:sp>
          <p:nvSpPr>
            <p:cNvPr id="23" name="椭圆 22"/>
            <p:cNvSpPr>
              <a:spLocks noChangeAspect="1"/>
            </p:cNvSpPr>
            <p:nvPr/>
          </p:nvSpPr>
          <p:spPr>
            <a:xfrm>
              <a:off x="5864794" y="1865026"/>
              <a:ext cx="828000" cy="828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i="1" dirty="0">
                  <a:solidFill>
                    <a:schemeClr val="bg1"/>
                  </a:solidFill>
                  <a:cs typeface="+mn-ea"/>
                  <a:sym typeface="+mn-lt"/>
                </a:rPr>
                <a:t>0</a:t>
              </a:r>
              <a:endParaRPr lang="en-US" altLang="zh-CN" sz="2800" b="1" i="1" dirty="0">
                <a:solidFill>
                  <a:schemeClr val="bg1"/>
                </a:solidFill>
                <a:cs typeface="+mn-ea"/>
                <a:sym typeface="+mn-lt"/>
              </a:endParaRPr>
            </a:p>
            <a:p>
              <a:pPr algn="ctr"/>
              <a:r>
                <a:rPr lang="en-US" altLang="zh-CN" sz="2800" b="1" i="1" dirty="0">
                  <a:solidFill>
                    <a:schemeClr val="bg1"/>
                  </a:solidFill>
                  <a:cs typeface="+mn-ea"/>
                  <a:sym typeface="+mn-lt"/>
                </a:rPr>
                <a:t>1</a:t>
              </a:r>
              <a:endParaRPr lang="zh-CN" altLang="en-US" sz="2800" b="1" i="1" dirty="0">
                <a:solidFill>
                  <a:schemeClr val="bg1"/>
                </a:solidFill>
                <a:cs typeface="+mn-ea"/>
                <a:sym typeface="+mn-lt"/>
              </a:endParaRPr>
            </a:p>
          </p:txBody>
        </p:sp>
      </p:grpSp>
      <p:grpSp>
        <p:nvGrpSpPr>
          <p:cNvPr id="27" name="组合 26"/>
          <p:cNvGrpSpPr/>
          <p:nvPr/>
        </p:nvGrpSpPr>
        <p:grpSpPr>
          <a:xfrm>
            <a:off x="5864794" y="3375341"/>
            <a:ext cx="5384913" cy="841861"/>
            <a:chOff x="5864794" y="3375340"/>
            <a:chExt cx="5384913" cy="841861"/>
          </a:xfrm>
        </p:grpSpPr>
        <p:grpSp>
          <p:nvGrpSpPr>
            <p:cNvPr id="18" name="组合 17"/>
            <p:cNvGrpSpPr/>
            <p:nvPr/>
          </p:nvGrpSpPr>
          <p:grpSpPr>
            <a:xfrm>
              <a:off x="6579048" y="3375340"/>
              <a:ext cx="4670659" cy="824887"/>
              <a:chOff x="7341748" y="2106690"/>
              <a:chExt cx="4670659" cy="824887"/>
            </a:xfrm>
          </p:grpSpPr>
          <p:sp>
            <p:nvSpPr>
              <p:cNvPr id="20" name="文本框 19"/>
              <p:cNvSpPr txBox="1"/>
              <p:nvPr/>
            </p:nvSpPr>
            <p:spPr>
              <a:xfrm>
                <a:off x="7341748" y="2106690"/>
                <a:ext cx="2015490" cy="460375"/>
              </a:xfrm>
              <a:prstGeom prst="rect">
                <a:avLst/>
              </a:prstGeom>
              <a:noFill/>
            </p:spPr>
            <p:txBody>
              <a:bodyPr wrap="none" rtlCol="0">
                <a:spAutoFit/>
              </a:bodyPr>
              <a:lstStyle/>
              <a:p>
                <a:pPr algn="l"/>
                <a:r>
                  <a:rPr lang="zh-CN" altLang="en-US" sz="2400" b="1" dirty="0">
                    <a:solidFill>
                      <a:schemeClr val="bg1"/>
                    </a:solidFill>
                    <a:cs typeface="+mn-ea"/>
                    <a:sym typeface="+mn-lt"/>
                  </a:rPr>
                  <a:t>城市道路里程</a:t>
                </a:r>
                <a:endParaRPr lang="zh-CN" altLang="en-US" sz="2400" b="1" dirty="0">
                  <a:solidFill>
                    <a:schemeClr val="bg1"/>
                  </a:solidFill>
                  <a:cs typeface="+mn-ea"/>
                  <a:sym typeface="+mn-lt"/>
                </a:endParaRPr>
              </a:p>
            </p:txBody>
          </p:sp>
          <p:sp>
            <p:nvSpPr>
              <p:cNvPr id="21" name="文本框 20"/>
              <p:cNvSpPr txBox="1"/>
              <p:nvPr/>
            </p:nvSpPr>
            <p:spPr>
              <a:xfrm>
                <a:off x="7341748" y="2471202"/>
                <a:ext cx="4670659" cy="460375"/>
              </a:xfrm>
              <a:prstGeom prst="rect">
                <a:avLst/>
              </a:prstGeom>
              <a:noFill/>
            </p:spPr>
            <p:txBody>
              <a:bodyPr wrap="square" rtlCol="0">
                <a:spAutoFit/>
              </a:bodyPr>
              <a:lstStyle/>
              <a:p>
                <a:pPr>
                  <a:lnSpc>
                    <a:spcPct val="150000"/>
                  </a:lnSpc>
                </a:pPr>
                <a:r>
                  <a:rPr lang="zh-CN" altLang="en-US" sz="1600" dirty="0">
                    <a:solidFill>
                      <a:schemeClr val="bg1"/>
                    </a:solidFill>
                    <a:cs typeface="+mn-ea"/>
                    <a:sym typeface="+mn-lt"/>
                  </a:rPr>
                  <a:t>高速里程</a:t>
                </a:r>
                <a:r>
                  <a:rPr lang="zh-CN" altLang="en-US" sz="1600" dirty="0">
                    <a:solidFill>
                      <a:schemeClr val="bg1"/>
                    </a:solidFill>
                    <a:cs typeface="+mn-ea"/>
                    <a:sym typeface="+mn-lt"/>
                  </a:rPr>
                  <a:t>排名</a:t>
                </a:r>
                <a:endParaRPr lang="zh-CN" altLang="en-US" sz="1600" dirty="0">
                  <a:solidFill>
                    <a:schemeClr val="bg1"/>
                  </a:solidFill>
                  <a:cs typeface="+mn-ea"/>
                  <a:sym typeface="+mn-lt"/>
                </a:endParaRPr>
              </a:p>
            </p:txBody>
          </p:sp>
        </p:grpSp>
        <p:sp>
          <p:nvSpPr>
            <p:cNvPr id="19" name="椭圆 18"/>
            <p:cNvSpPr>
              <a:spLocks noChangeAspect="1"/>
            </p:cNvSpPr>
            <p:nvPr/>
          </p:nvSpPr>
          <p:spPr>
            <a:xfrm>
              <a:off x="5864794" y="3389201"/>
              <a:ext cx="828000" cy="828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i="1" dirty="0">
                  <a:solidFill>
                    <a:schemeClr val="bg1"/>
                  </a:solidFill>
                  <a:cs typeface="+mn-ea"/>
                  <a:sym typeface="+mn-lt"/>
                </a:rPr>
                <a:t>02</a:t>
              </a:r>
              <a:endParaRPr lang="zh-CN" altLang="en-US" sz="2800" b="1" i="1" dirty="0">
                <a:solidFill>
                  <a:schemeClr val="bg1"/>
                </a:solidFill>
                <a:cs typeface="+mn-ea"/>
                <a:sym typeface="+mn-lt"/>
              </a:endParaRPr>
            </a:p>
          </p:txBody>
        </p:sp>
      </p:grpSp>
      <p:grpSp>
        <p:nvGrpSpPr>
          <p:cNvPr id="28" name="组合 27"/>
          <p:cNvGrpSpPr/>
          <p:nvPr/>
        </p:nvGrpSpPr>
        <p:grpSpPr>
          <a:xfrm>
            <a:off x="5864794" y="4899517"/>
            <a:ext cx="5499894" cy="898547"/>
            <a:chOff x="5864794" y="4899517"/>
            <a:chExt cx="5499894" cy="898547"/>
          </a:xfrm>
        </p:grpSpPr>
        <p:grpSp>
          <p:nvGrpSpPr>
            <p:cNvPr id="14" name="组合 13"/>
            <p:cNvGrpSpPr/>
            <p:nvPr/>
          </p:nvGrpSpPr>
          <p:grpSpPr>
            <a:xfrm>
              <a:off x="6579048" y="4899517"/>
              <a:ext cx="4785640" cy="898547"/>
              <a:chOff x="7341748" y="2106690"/>
              <a:chExt cx="4785640" cy="898547"/>
            </a:xfrm>
          </p:grpSpPr>
          <p:sp>
            <p:nvSpPr>
              <p:cNvPr id="16" name="文本框 15"/>
              <p:cNvSpPr txBox="1"/>
              <p:nvPr/>
            </p:nvSpPr>
            <p:spPr>
              <a:xfrm>
                <a:off x="7341748" y="2106690"/>
                <a:ext cx="2015490" cy="460375"/>
              </a:xfrm>
              <a:prstGeom prst="rect">
                <a:avLst/>
              </a:prstGeom>
              <a:noFill/>
            </p:spPr>
            <p:txBody>
              <a:bodyPr wrap="none" rtlCol="0">
                <a:spAutoFit/>
              </a:bodyPr>
              <a:lstStyle/>
              <a:p>
                <a:pPr algn="l"/>
                <a:r>
                  <a:rPr lang="zh-CN" altLang="en-US" sz="2400" b="1" dirty="0">
                    <a:solidFill>
                      <a:schemeClr val="bg1"/>
                    </a:solidFill>
                    <a:cs typeface="+mn-ea"/>
                    <a:sym typeface="+mn-lt"/>
                  </a:rPr>
                  <a:t>高速数据信息</a:t>
                </a:r>
                <a:endParaRPr lang="zh-CN" altLang="en-US" sz="2400" b="1" dirty="0">
                  <a:solidFill>
                    <a:schemeClr val="bg1"/>
                  </a:solidFill>
                  <a:cs typeface="+mn-ea"/>
                  <a:sym typeface="+mn-lt"/>
                </a:endParaRPr>
              </a:p>
            </p:txBody>
          </p:sp>
          <p:sp>
            <p:nvSpPr>
              <p:cNvPr id="17" name="文本框 16"/>
              <p:cNvSpPr txBox="1"/>
              <p:nvPr/>
            </p:nvSpPr>
            <p:spPr>
              <a:xfrm>
                <a:off x="7341748" y="2544862"/>
                <a:ext cx="4785640" cy="460375"/>
              </a:xfrm>
              <a:prstGeom prst="rect">
                <a:avLst/>
              </a:prstGeom>
              <a:noFill/>
            </p:spPr>
            <p:txBody>
              <a:bodyPr wrap="square" rtlCol="0">
                <a:spAutoFit/>
              </a:bodyPr>
              <a:lstStyle/>
              <a:p>
                <a:pPr>
                  <a:lnSpc>
                    <a:spcPct val="150000"/>
                  </a:lnSpc>
                </a:pPr>
                <a:r>
                  <a:rPr lang="zh-CN" altLang="en-US" sz="1600" b="1" dirty="0">
                    <a:solidFill>
                      <a:schemeClr val="bg1"/>
                    </a:solidFill>
                    <a:cs typeface="+mn-ea"/>
                    <a:sym typeface="+mn-lt"/>
                  </a:rPr>
                  <a:t>高速主干拥堵</a:t>
                </a:r>
                <a:r>
                  <a:rPr lang="zh-CN" altLang="en-US" sz="1600" b="1" dirty="0">
                    <a:solidFill>
                      <a:schemeClr val="bg1"/>
                    </a:solidFill>
                    <a:cs typeface="+mn-ea"/>
                    <a:sym typeface="+mn-lt"/>
                  </a:rPr>
                  <a:t>量，峰值流量，客货比</a:t>
                </a:r>
                <a:endParaRPr lang="zh-CN" altLang="en-US" sz="1600" dirty="0">
                  <a:solidFill>
                    <a:schemeClr val="bg1"/>
                  </a:solidFill>
                  <a:cs typeface="+mn-ea"/>
                  <a:sym typeface="+mn-lt"/>
                </a:endParaRPr>
              </a:p>
            </p:txBody>
          </p:sp>
        </p:grpSp>
        <p:sp>
          <p:nvSpPr>
            <p:cNvPr id="15" name="椭圆 14"/>
            <p:cNvSpPr>
              <a:spLocks noChangeAspect="1"/>
            </p:cNvSpPr>
            <p:nvPr/>
          </p:nvSpPr>
          <p:spPr>
            <a:xfrm>
              <a:off x="5864794" y="4913378"/>
              <a:ext cx="828000" cy="828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i="1" dirty="0">
                  <a:solidFill>
                    <a:schemeClr val="bg1"/>
                  </a:solidFill>
                  <a:cs typeface="+mn-ea"/>
                  <a:sym typeface="+mn-lt"/>
                </a:rPr>
                <a:t>03</a:t>
              </a:r>
              <a:endParaRPr lang="zh-CN" altLang="en-US" sz="2800" b="1" i="1" dirty="0">
                <a:solidFill>
                  <a:schemeClr val="bg1"/>
                </a:solidFill>
                <a:cs typeface="+mn-ea"/>
                <a:sym typeface="+mn-lt"/>
              </a:endParaRPr>
            </a:p>
          </p:txBody>
        </p:sp>
      </p:grpSp>
      <p:cxnSp>
        <p:nvCxnSpPr>
          <p:cNvPr id="12" name="直接连接符 11"/>
          <p:cNvCxnSpPr/>
          <p:nvPr/>
        </p:nvCxnSpPr>
        <p:spPr>
          <a:xfrm>
            <a:off x="6063580" y="3041114"/>
            <a:ext cx="5076000" cy="0"/>
          </a:xfrm>
          <a:prstGeom prst="line">
            <a:avLst/>
          </a:prstGeom>
          <a:ln w="6350">
            <a:solidFill>
              <a:schemeClr val="bg1">
                <a:alpha val="43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092609" y="4565290"/>
            <a:ext cx="5076000" cy="0"/>
          </a:xfrm>
          <a:prstGeom prst="line">
            <a:avLst/>
          </a:prstGeom>
          <a:ln w="6350">
            <a:solidFill>
              <a:schemeClr val="bg1">
                <a:alpha val="43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449263" y="392400"/>
            <a:ext cx="5295900" cy="676573"/>
            <a:chOff x="4714852" y="561132"/>
            <a:chExt cx="5295900" cy="676573"/>
          </a:xfrm>
        </p:grpSpPr>
        <p:sp>
          <p:nvSpPr>
            <p:cNvPr id="30" name="文本框 29"/>
            <p:cNvSpPr txBox="1"/>
            <p:nvPr/>
          </p:nvSpPr>
          <p:spPr>
            <a:xfrm>
              <a:off x="4714852" y="561132"/>
              <a:ext cx="5295900" cy="583565"/>
            </a:xfrm>
            <a:prstGeom prst="rect">
              <a:avLst/>
            </a:prstGeom>
            <a:noFill/>
          </p:spPr>
          <p:txBody>
            <a:bodyPr wrap="none" rtlCol="0" anchor="ctr">
              <a:spAutoFit/>
            </a:bodyPr>
            <a:lstStyle/>
            <a:p>
              <a:r>
                <a:rPr lang="zh-CN" altLang="en-US" sz="3200" b="1" spc="150" dirty="0">
                  <a:solidFill>
                    <a:schemeClr val="tx1">
                      <a:lumMod val="65000"/>
                      <a:lumOff val="35000"/>
                    </a:schemeClr>
                  </a:solidFill>
                  <a:cs typeface="+mn-ea"/>
                  <a:sym typeface="+mn-lt"/>
                </a:rPr>
                <a:t>项目数据——符合</a:t>
              </a:r>
              <a:r>
                <a:rPr lang="zh-CN" altLang="en-US" sz="3200" b="1" spc="150" dirty="0">
                  <a:solidFill>
                    <a:schemeClr val="tx1">
                      <a:lumMod val="65000"/>
                      <a:lumOff val="35000"/>
                    </a:schemeClr>
                  </a:solidFill>
                  <a:cs typeface="+mn-ea"/>
                  <a:sym typeface="+mn-lt"/>
                </a:rPr>
                <a:t>现实</a:t>
              </a:r>
              <a:r>
                <a:rPr lang="zh-CN" altLang="en-US" sz="3200" b="1" spc="150" dirty="0">
                  <a:solidFill>
                    <a:schemeClr val="tx1">
                      <a:lumMod val="65000"/>
                      <a:lumOff val="35000"/>
                    </a:schemeClr>
                  </a:solidFill>
                  <a:cs typeface="+mn-ea"/>
                  <a:sym typeface="+mn-lt"/>
                </a:rPr>
                <a:t>需求</a:t>
              </a:r>
              <a:endParaRPr lang="zh-CN" altLang="en-US" sz="3200" b="1" spc="150" dirty="0">
                <a:solidFill>
                  <a:schemeClr val="tx1">
                    <a:lumMod val="65000"/>
                    <a:lumOff val="35000"/>
                  </a:schemeClr>
                </a:solidFill>
                <a:cs typeface="+mn-ea"/>
                <a:sym typeface="+mn-lt"/>
              </a:endParaRPr>
            </a:p>
          </p:txBody>
        </p:sp>
        <p:cxnSp>
          <p:nvCxnSpPr>
            <p:cNvPr id="31" name="直接连接符 30"/>
            <p:cNvCxnSpPr/>
            <p:nvPr/>
          </p:nvCxnSpPr>
          <p:spPr>
            <a:xfrm>
              <a:off x="4829152" y="1237705"/>
              <a:ext cx="5065395" cy="0"/>
            </a:xfrm>
            <a:prstGeom prst="line">
              <a:avLst/>
            </a:prstGeom>
            <a:ln w="19050">
              <a:solidFill>
                <a:srgbClr val="5A7EB0"/>
              </a:solidFill>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6579235" y="2667635"/>
            <a:ext cx="4422775" cy="337185"/>
          </a:xfrm>
          <a:prstGeom prst="rect">
            <a:avLst/>
          </a:prstGeom>
          <a:noFill/>
        </p:spPr>
        <p:txBody>
          <a:bodyPr wrap="square" rtlCol="0">
            <a:spAutoFit/>
          </a:bodyPr>
          <a:p>
            <a:r>
              <a:rPr lang="zh-CN" altLang="en-US" sz="1600" dirty="0">
                <a:solidFill>
                  <a:schemeClr val="bg1"/>
                </a:solidFill>
                <a:cs typeface="+mn-ea"/>
              </a:rPr>
              <a:t>作用：方便</a:t>
            </a:r>
            <a:r>
              <a:rPr lang="zh-CN" altLang="en-US" sz="1600" dirty="0">
                <a:solidFill>
                  <a:schemeClr val="bg1"/>
                </a:solidFill>
                <a:cs typeface="+mn-ea"/>
              </a:rPr>
              <a:t>道路管理，提高行车</a:t>
            </a:r>
            <a:r>
              <a:rPr lang="zh-CN" altLang="en-US" sz="1600" dirty="0">
                <a:solidFill>
                  <a:schemeClr val="bg1"/>
                </a:solidFill>
                <a:cs typeface="+mn-ea"/>
              </a:rPr>
              <a:t>体验</a:t>
            </a:r>
            <a:endParaRPr lang="zh-CN" altLang="en-US" sz="1600" dirty="0">
              <a:solidFill>
                <a:schemeClr val="bg1"/>
              </a:solidFill>
              <a:cs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712625" y="1314824"/>
            <a:ext cx="7121235" cy="5165414"/>
            <a:chOff x="3419991" y="3337918"/>
            <a:chExt cx="1673071" cy="2258341"/>
          </a:xfrm>
        </p:grpSpPr>
        <p:sp>
          <p:nvSpPr>
            <p:cNvPr id="25" name="矩形 24"/>
            <p:cNvSpPr/>
            <p:nvPr/>
          </p:nvSpPr>
          <p:spPr>
            <a:xfrm>
              <a:off x="3419991" y="3337918"/>
              <a:ext cx="1673071" cy="2258341"/>
            </a:xfrm>
            <a:prstGeom prst="rect">
              <a:avLst/>
            </a:prstGeom>
            <a:gradFill>
              <a:gsLst>
                <a:gs pos="0">
                  <a:srgbClr val="AACDEC"/>
                </a:gs>
                <a:gs pos="100000">
                  <a:srgbClr val="DFECF9"/>
                </a:gs>
              </a:gsLst>
              <a:lin ang="5400000" scaled="0"/>
            </a:gradFill>
            <a:ln w="12700" cap="flat" cmpd="sng" algn="ctr">
              <a:noFill/>
              <a:prstDash val="solid"/>
              <a:miter lim="800000"/>
            </a:ln>
            <a:effectLst>
              <a:outerShdw blurRad="457200" dist="241300" dir="2700000" algn="tl" rotWithShape="0">
                <a:srgbClr val="91BEE7">
                  <a:alpha val="27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6" name="矩形 25"/>
            <p:cNvSpPr/>
            <p:nvPr/>
          </p:nvSpPr>
          <p:spPr>
            <a:xfrm>
              <a:off x="3419991" y="3337919"/>
              <a:ext cx="1673071" cy="292630"/>
            </a:xfrm>
            <a:prstGeom prst="rect">
              <a:avLst/>
            </a:prstGeom>
            <a:solidFill>
              <a:srgbClr val="0070C0"/>
            </a:solidFill>
            <a:ln w="12700" cap="flat" cmpd="sng" algn="ctr">
              <a:noFill/>
              <a:prstDash val="solid"/>
              <a:miter lim="800000"/>
            </a:ln>
            <a:effectLst/>
          </p:spPr>
          <p:txBody>
            <a:bodyPr rtlCol="0" anchor="ctr"/>
            <a:lstStyle/>
            <a:p>
              <a:pPr algn="ctr">
                <a:defRPr/>
              </a:pPr>
              <a:r>
                <a:rPr lang="zh-CN" altLang="en-US" sz="2500"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后</a:t>
              </a:r>
              <a:r>
                <a:rPr lang="zh-CN" altLang="en-US" sz="2500"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端</a:t>
              </a:r>
              <a:endParaRPr lang="zh-CN" altLang="en-US" sz="2500"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cxnSp>
        <p:nvCxnSpPr>
          <p:cNvPr id="54" name="直接连接符 53"/>
          <p:cNvCxnSpPr/>
          <p:nvPr/>
        </p:nvCxnSpPr>
        <p:spPr>
          <a:xfrm flipH="1">
            <a:off x="6604000" y="3872865"/>
            <a:ext cx="5754370" cy="327596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5419090" y="3251200"/>
            <a:ext cx="6845935" cy="389763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4234815" y="2625725"/>
            <a:ext cx="7945120" cy="452310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049905" y="1969135"/>
            <a:ext cx="9097645" cy="517906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865630" y="1239520"/>
            <a:ext cx="10379075" cy="590867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680720" y="610235"/>
            <a:ext cx="11485245" cy="653859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503555" y="-48260"/>
            <a:ext cx="12642215" cy="719709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458470" y="-48260"/>
            <a:ext cx="11412220" cy="649668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503555" y="-48260"/>
            <a:ext cx="10273030" cy="584835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H="1">
            <a:off x="-503555" y="-48260"/>
            <a:ext cx="9088120" cy="517398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503555" y="-48260"/>
            <a:ext cx="7903845" cy="449961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532130" y="-48260"/>
            <a:ext cx="6747510" cy="384111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503555" y="-48260"/>
            <a:ext cx="5534660" cy="315087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78815" y="-48260"/>
            <a:ext cx="4525010" cy="257619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503555" y="-48260"/>
            <a:ext cx="3165475" cy="180213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flipH="1">
            <a:off x="-615950" y="-48260"/>
            <a:ext cx="880110" cy="50101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458470" y="-48260"/>
            <a:ext cx="1907540" cy="108585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H="1">
            <a:off x="7931369" y="4745753"/>
            <a:ext cx="4394835" cy="250190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9114790" y="5125720"/>
            <a:ext cx="3553460" cy="202311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10299065" y="5800090"/>
            <a:ext cx="2369185" cy="134874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368300" y="3872865"/>
            <a:ext cx="5754370" cy="327596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275590" y="3251200"/>
            <a:ext cx="6845935" cy="389763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190500" y="2625725"/>
            <a:ext cx="7945120" cy="452310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158115" y="1969135"/>
            <a:ext cx="9097645" cy="517906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255270" y="1239520"/>
            <a:ext cx="10379075" cy="590867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76530" y="610235"/>
            <a:ext cx="11485245" cy="653859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48590" y="-48260"/>
            <a:ext cx="12642215" cy="719709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035685" y="-48260"/>
            <a:ext cx="11412220" cy="649668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2220595" y="-48260"/>
            <a:ext cx="10273030" cy="584835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3404870" y="-48260"/>
            <a:ext cx="9088120" cy="517398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4589145" y="-48260"/>
            <a:ext cx="7903845" cy="449961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5774055" y="-48260"/>
            <a:ext cx="6747510" cy="384111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6958330" y="-48260"/>
            <a:ext cx="5534660" cy="315087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8143240" y="-48260"/>
            <a:ext cx="4525010" cy="257619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9327515" y="-48260"/>
            <a:ext cx="3165475" cy="180213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1724640" y="-48260"/>
            <a:ext cx="880110" cy="501015"/>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10540365" y="-48260"/>
            <a:ext cx="1907540" cy="108585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335280" y="4646295"/>
            <a:ext cx="4394835" cy="250190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678815" y="5125720"/>
            <a:ext cx="3553460" cy="202311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678815" y="5800090"/>
            <a:ext cx="2369185" cy="1348740"/>
          </a:xfrm>
          <a:prstGeom prst="line">
            <a:avLst/>
          </a:pr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a:noFill/>
          </a:ln>
        </p:spPr>
        <p:style>
          <a:lnRef idx="1">
            <a:schemeClr val="accent1"/>
          </a:lnRef>
          <a:fillRef idx="0">
            <a:schemeClr val="accent1"/>
          </a:fillRef>
          <a:effectRef idx="0">
            <a:schemeClr val="accent1"/>
          </a:effectRef>
          <a:fontRef idx="minor">
            <a:schemeClr val="tx1"/>
          </a:fontRef>
        </p:style>
      </p:cxnSp>
      <p:sp>
        <p:nvSpPr>
          <p:cNvPr id="94" name="任意多边形: 形状 93"/>
          <p:cNvSpPr/>
          <p:nvPr/>
        </p:nvSpPr>
        <p:spPr>
          <a:xfrm>
            <a:off x="-370205" y="3869690"/>
            <a:ext cx="5757545" cy="3281045"/>
          </a:xfrm>
          <a:custGeom>
            <a:avLst/>
            <a:gdLst>
              <a:gd name="connsiteX0" fmla="*/ 3150 w 5757380"/>
              <a:gd name="connsiteY0" fmla="*/ 0 h 3281362"/>
              <a:gd name="connsiteX1" fmla="*/ 5757380 w 5757380"/>
              <a:gd name="connsiteY1" fmla="*/ 3275850 h 3281362"/>
              <a:gd name="connsiteX2" fmla="*/ 5754230 w 5757380"/>
              <a:gd name="connsiteY2" fmla="*/ 3281362 h 3281362"/>
              <a:gd name="connsiteX3" fmla="*/ 0 w 5757380"/>
              <a:gd name="connsiteY3" fmla="*/ 5524 h 3281362"/>
              <a:gd name="connsiteX4" fmla="*/ 3150 w 5757380"/>
              <a:gd name="connsiteY4" fmla="*/ 0 h 3281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380" h="3281362">
                <a:moveTo>
                  <a:pt x="3150" y="0"/>
                </a:moveTo>
                <a:lnTo>
                  <a:pt x="5757380" y="3275850"/>
                </a:lnTo>
                <a:lnTo>
                  <a:pt x="5754230" y="3281362"/>
                </a:lnTo>
                <a:lnTo>
                  <a:pt x="0" y="5524"/>
                </a:lnTo>
                <a:lnTo>
                  <a:pt x="3150"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95" name="任意多边形: 形状 94"/>
          <p:cNvSpPr/>
          <p:nvPr/>
        </p:nvSpPr>
        <p:spPr>
          <a:xfrm>
            <a:off x="-277495" y="3248025"/>
            <a:ext cx="6849110" cy="3902710"/>
          </a:xfrm>
          <a:custGeom>
            <a:avLst/>
            <a:gdLst>
              <a:gd name="connsiteX0" fmla="*/ 3137 w 6849338"/>
              <a:gd name="connsiteY0" fmla="*/ 0 h 3903015"/>
              <a:gd name="connsiteX1" fmla="*/ 6849338 w 6849338"/>
              <a:gd name="connsiteY1" fmla="*/ 3897503 h 3903015"/>
              <a:gd name="connsiteX2" fmla="*/ 6846201 w 6849338"/>
              <a:gd name="connsiteY2" fmla="*/ 3903015 h 3903015"/>
              <a:gd name="connsiteX3" fmla="*/ 0 w 6849338"/>
              <a:gd name="connsiteY3" fmla="*/ 5525 h 3903015"/>
              <a:gd name="connsiteX4" fmla="*/ 3137 w 6849338"/>
              <a:gd name="connsiteY4" fmla="*/ 0 h 390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9338" h="3903015">
                <a:moveTo>
                  <a:pt x="3137" y="0"/>
                </a:moveTo>
                <a:lnTo>
                  <a:pt x="6849338" y="3897503"/>
                </a:lnTo>
                <a:lnTo>
                  <a:pt x="6846201" y="3903015"/>
                </a:lnTo>
                <a:lnTo>
                  <a:pt x="0" y="5525"/>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96" name="任意多边形: 形状 95"/>
          <p:cNvSpPr/>
          <p:nvPr/>
        </p:nvSpPr>
        <p:spPr>
          <a:xfrm>
            <a:off x="-191770" y="2622550"/>
            <a:ext cx="7948295" cy="4528820"/>
          </a:xfrm>
          <a:custGeom>
            <a:avLst/>
            <a:gdLst>
              <a:gd name="connsiteX0" fmla="*/ 3149 w 7948270"/>
              <a:gd name="connsiteY0" fmla="*/ 0 h 4528616"/>
              <a:gd name="connsiteX1" fmla="*/ 7948270 w 7948270"/>
              <a:gd name="connsiteY1" fmla="*/ 4523104 h 4528616"/>
              <a:gd name="connsiteX2" fmla="*/ 7945133 w 7948270"/>
              <a:gd name="connsiteY2" fmla="*/ 4528616 h 4528616"/>
              <a:gd name="connsiteX3" fmla="*/ 0 w 7948270"/>
              <a:gd name="connsiteY3" fmla="*/ 5511 h 4528616"/>
              <a:gd name="connsiteX4" fmla="*/ 3149 w 7948270"/>
              <a:gd name="connsiteY4" fmla="*/ 0 h 452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70" h="4528616">
                <a:moveTo>
                  <a:pt x="3149" y="0"/>
                </a:moveTo>
                <a:lnTo>
                  <a:pt x="7948270" y="4523104"/>
                </a:lnTo>
                <a:lnTo>
                  <a:pt x="7945133" y="4528616"/>
                </a:lnTo>
                <a:lnTo>
                  <a:pt x="0" y="5511"/>
                </a:lnTo>
                <a:lnTo>
                  <a:pt x="3149"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97" name="任意多边形: 形状 96"/>
          <p:cNvSpPr/>
          <p:nvPr/>
        </p:nvSpPr>
        <p:spPr>
          <a:xfrm>
            <a:off x="-159385" y="1966595"/>
            <a:ext cx="9100820" cy="5184775"/>
          </a:xfrm>
          <a:custGeom>
            <a:avLst/>
            <a:gdLst>
              <a:gd name="connsiteX0" fmla="*/ 3137 w 9100540"/>
              <a:gd name="connsiteY0" fmla="*/ 0 h 5184597"/>
              <a:gd name="connsiteX1" fmla="*/ 9100540 w 9100540"/>
              <a:gd name="connsiteY1" fmla="*/ 5179085 h 5184597"/>
              <a:gd name="connsiteX2" fmla="*/ 9097391 w 9100540"/>
              <a:gd name="connsiteY2" fmla="*/ 5184597 h 5184597"/>
              <a:gd name="connsiteX3" fmla="*/ 0 w 9100540"/>
              <a:gd name="connsiteY3" fmla="*/ 5512 h 5184597"/>
              <a:gd name="connsiteX4" fmla="*/ 3137 w 9100540"/>
              <a:gd name="connsiteY4" fmla="*/ 0 h 518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0540" h="5184597">
                <a:moveTo>
                  <a:pt x="3137" y="0"/>
                </a:moveTo>
                <a:lnTo>
                  <a:pt x="9100540" y="5179085"/>
                </a:lnTo>
                <a:lnTo>
                  <a:pt x="9097391" y="5184597"/>
                </a:lnTo>
                <a:lnTo>
                  <a:pt x="0" y="5512"/>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98" name="任意多边形: 形状 97"/>
          <p:cNvSpPr/>
          <p:nvPr/>
        </p:nvSpPr>
        <p:spPr>
          <a:xfrm>
            <a:off x="-257175" y="1236980"/>
            <a:ext cx="10382250" cy="5914390"/>
          </a:xfrm>
          <a:custGeom>
            <a:avLst/>
            <a:gdLst>
              <a:gd name="connsiteX0" fmla="*/ 3137 w 10382517"/>
              <a:gd name="connsiteY0" fmla="*/ 0 h 5914428"/>
              <a:gd name="connsiteX1" fmla="*/ 10382517 w 10382517"/>
              <a:gd name="connsiteY1" fmla="*/ 5908916 h 5914428"/>
              <a:gd name="connsiteX2" fmla="*/ 10379380 w 10382517"/>
              <a:gd name="connsiteY2" fmla="*/ 5914428 h 5914428"/>
              <a:gd name="connsiteX3" fmla="*/ 0 w 10382517"/>
              <a:gd name="connsiteY3" fmla="*/ 5525 h 5914428"/>
              <a:gd name="connsiteX4" fmla="*/ 3137 w 10382517"/>
              <a:gd name="connsiteY4" fmla="*/ 0 h 5914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517" h="5914428">
                <a:moveTo>
                  <a:pt x="3137" y="0"/>
                </a:moveTo>
                <a:lnTo>
                  <a:pt x="10382517" y="5908916"/>
                </a:lnTo>
                <a:lnTo>
                  <a:pt x="10379380" y="5914428"/>
                </a:lnTo>
                <a:lnTo>
                  <a:pt x="0" y="5525"/>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99" name="任意多边形: 形状 98"/>
          <p:cNvSpPr/>
          <p:nvPr/>
        </p:nvSpPr>
        <p:spPr>
          <a:xfrm>
            <a:off x="-178435" y="607060"/>
            <a:ext cx="11488420" cy="6544310"/>
          </a:xfrm>
          <a:custGeom>
            <a:avLst/>
            <a:gdLst>
              <a:gd name="connsiteX0" fmla="*/ 3149 w 11488547"/>
              <a:gd name="connsiteY0" fmla="*/ 0 h 6544081"/>
              <a:gd name="connsiteX1" fmla="*/ 11488547 w 11488547"/>
              <a:gd name="connsiteY1" fmla="*/ 6538569 h 6544081"/>
              <a:gd name="connsiteX2" fmla="*/ 11485410 w 11488547"/>
              <a:gd name="connsiteY2" fmla="*/ 6544081 h 6544081"/>
              <a:gd name="connsiteX3" fmla="*/ 0 w 11488547"/>
              <a:gd name="connsiteY3" fmla="*/ 5524 h 6544081"/>
              <a:gd name="connsiteX4" fmla="*/ 3149 w 11488547"/>
              <a:gd name="connsiteY4" fmla="*/ 0 h 6544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8547" h="6544081">
                <a:moveTo>
                  <a:pt x="3149" y="0"/>
                </a:moveTo>
                <a:lnTo>
                  <a:pt x="11488547" y="6538569"/>
                </a:lnTo>
                <a:lnTo>
                  <a:pt x="11485410" y="6544081"/>
                </a:lnTo>
                <a:lnTo>
                  <a:pt x="0" y="5524"/>
                </a:lnTo>
                <a:lnTo>
                  <a:pt x="3149"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00" name="任意多边形: 形状 99"/>
          <p:cNvSpPr/>
          <p:nvPr/>
        </p:nvSpPr>
        <p:spPr>
          <a:xfrm>
            <a:off x="-150495" y="-51435"/>
            <a:ext cx="12645390" cy="7202170"/>
          </a:xfrm>
          <a:custGeom>
            <a:avLst/>
            <a:gdLst>
              <a:gd name="connsiteX0" fmla="*/ 3149 w 12645085"/>
              <a:gd name="connsiteY0" fmla="*/ 0 h 7202487"/>
              <a:gd name="connsiteX1" fmla="*/ 12645085 w 12645085"/>
              <a:gd name="connsiteY1" fmla="*/ 7196975 h 7202487"/>
              <a:gd name="connsiteX2" fmla="*/ 12641948 w 12645085"/>
              <a:gd name="connsiteY2" fmla="*/ 7202487 h 7202487"/>
              <a:gd name="connsiteX3" fmla="*/ 0 w 12645085"/>
              <a:gd name="connsiteY3" fmla="*/ 5524 h 7202487"/>
              <a:gd name="connsiteX4" fmla="*/ 3149 w 12645085"/>
              <a:gd name="connsiteY4" fmla="*/ 0 h 7202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5085" h="7202487">
                <a:moveTo>
                  <a:pt x="3149" y="0"/>
                </a:moveTo>
                <a:lnTo>
                  <a:pt x="12645085" y="7196975"/>
                </a:lnTo>
                <a:lnTo>
                  <a:pt x="12641948" y="7202487"/>
                </a:lnTo>
                <a:lnTo>
                  <a:pt x="0" y="5524"/>
                </a:lnTo>
                <a:lnTo>
                  <a:pt x="3149"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01" name="任意多边形: 形状 100"/>
          <p:cNvSpPr/>
          <p:nvPr/>
        </p:nvSpPr>
        <p:spPr>
          <a:xfrm>
            <a:off x="1034415" y="-51435"/>
            <a:ext cx="11415395" cy="6502400"/>
          </a:xfrm>
          <a:custGeom>
            <a:avLst/>
            <a:gdLst>
              <a:gd name="connsiteX0" fmla="*/ 3137 w 11415204"/>
              <a:gd name="connsiteY0" fmla="*/ 0 h 6502324"/>
              <a:gd name="connsiteX1" fmla="*/ 11415204 w 11415204"/>
              <a:gd name="connsiteY1" fmla="*/ 6496812 h 6502324"/>
              <a:gd name="connsiteX2" fmla="*/ 11412055 w 11415204"/>
              <a:gd name="connsiteY2" fmla="*/ 6502324 h 6502324"/>
              <a:gd name="connsiteX3" fmla="*/ 0 w 11415204"/>
              <a:gd name="connsiteY3" fmla="*/ 5524 h 6502324"/>
              <a:gd name="connsiteX4" fmla="*/ 3137 w 11415204"/>
              <a:gd name="connsiteY4" fmla="*/ 0 h 6502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5204" h="6502324">
                <a:moveTo>
                  <a:pt x="3137" y="0"/>
                </a:moveTo>
                <a:lnTo>
                  <a:pt x="11415204" y="6496812"/>
                </a:lnTo>
                <a:lnTo>
                  <a:pt x="11412055" y="6502324"/>
                </a:lnTo>
                <a:lnTo>
                  <a:pt x="0" y="5524"/>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02" name="任意多边形: 形状 101"/>
          <p:cNvSpPr/>
          <p:nvPr/>
        </p:nvSpPr>
        <p:spPr>
          <a:xfrm>
            <a:off x="2218690" y="-51435"/>
            <a:ext cx="10276205" cy="5854065"/>
          </a:xfrm>
          <a:custGeom>
            <a:avLst/>
            <a:gdLst>
              <a:gd name="connsiteX0" fmla="*/ 3137 w 10275951"/>
              <a:gd name="connsiteY0" fmla="*/ 0 h 5853760"/>
              <a:gd name="connsiteX1" fmla="*/ 10275951 w 10275951"/>
              <a:gd name="connsiteY1" fmla="*/ 5848248 h 5853760"/>
              <a:gd name="connsiteX2" fmla="*/ 10272814 w 10275951"/>
              <a:gd name="connsiteY2" fmla="*/ 5853760 h 5853760"/>
              <a:gd name="connsiteX3" fmla="*/ 0 w 10275951"/>
              <a:gd name="connsiteY3" fmla="*/ 5524 h 5853760"/>
              <a:gd name="connsiteX4" fmla="*/ 3137 w 10275951"/>
              <a:gd name="connsiteY4" fmla="*/ 0 h 585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5951" h="5853760">
                <a:moveTo>
                  <a:pt x="3137" y="0"/>
                </a:moveTo>
                <a:lnTo>
                  <a:pt x="10275951" y="5848248"/>
                </a:lnTo>
                <a:lnTo>
                  <a:pt x="10272814" y="5853760"/>
                </a:lnTo>
                <a:lnTo>
                  <a:pt x="0" y="5524"/>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03" name="任意多边形: 形状 102"/>
          <p:cNvSpPr/>
          <p:nvPr/>
        </p:nvSpPr>
        <p:spPr>
          <a:xfrm>
            <a:off x="3403600" y="-51435"/>
            <a:ext cx="9091295" cy="5179695"/>
          </a:xfrm>
          <a:custGeom>
            <a:avLst/>
            <a:gdLst>
              <a:gd name="connsiteX0" fmla="*/ 3150 w 9091397"/>
              <a:gd name="connsiteY0" fmla="*/ 0 h 5179403"/>
              <a:gd name="connsiteX1" fmla="*/ 9091397 w 9091397"/>
              <a:gd name="connsiteY1" fmla="*/ 5173878 h 5179403"/>
              <a:gd name="connsiteX2" fmla="*/ 9088260 w 9091397"/>
              <a:gd name="connsiteY2" fmla="*/ 5179403 h 5179403"/>
              <a:gd name="connsiteX3" fmla="*/ 0 w 9091397"/>
              <a:gd name="connsiteY3" fmla="*/ 5524 h 5179403"/>
              <a:gd name="connsiteX4" fmla="*/ 3150 w 9091397"/>
              <a:gd name="connsiteY4" fmla="*/ 0 h 517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1397" h="5179403">
                <a:moveTo>
                  <a:pt x="3150" y="0"/>
                </a:moveTo>
                <a:lnTo>
                  <a:pt x="9091397" y="5173878"/>
                </a:lnTo>
                <a:lnTo>
                  <a:pt x="9088260" y="5179403"/>
                </a:lnTo>
                <a:lnTo>
                  <a:pt x="0" y="5524"/>
                </a:lnTo>
                <a:lnTo>
                  <a:pt x="3150"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black"/>
              </a:solidFill>
              <a:effectLst/>
              <a:uLnTx/>
              <a:uFillTx/>
              <a:latin typeface="Roboto Regular"/>
              <a:cs typeface="+mn-cs"/>
            </a:endParaRPr>
          </a:p>
        </p:txBody>
      </p:sp>
      <p:sp>
        <p:nvSpPr>
          <p:cNvPr id="104" name="任意多边形: 形状 103"/>
          <p:cNvSpPr/>
          <p:nvPr/>
        </p:nvSpPr>
        <p:spPr>
          <a:xfrm>
            <a:off x="4587875" y="-51435"/>
            <a:ext cx="7907020" cy="4505325"/>
          </a:xfrm>
          <a:custGeom>
            <a:avLst/>
            <a:gdLst>
              <a:gd name="connsiteX0" fmla="*/ 3149 w 7906829"/>
              <a:gd name="connsiteY0" fmla="*/ 0 h 4505033"/>
              <a:gd name="connsiteX1" fmla="*/ 7906829 w 7906829"/>
              <a:gd name="connsiteY1" fmla="*/ 4499521 h 4505033"/>
              <a:gd name="connsiteX2" fmla="*/ 7903692 w 7906829"/>
              <a:gd name="connsiteY2" fmla="*/ 4505033 h 4505033"/>
              <a:gd name="connsiteX3" fmla="*/ 0 w 7906829"/>
              <a:gd name="connsiteY3" fmla="*/ 5524 h 4505033"/>
              <a:gd name="connsiteX4" fmla="*/ 3149 w 7906829"/>
              <a:gd name="connsiteY4" fmla="*/ 0 h 450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6829" h="4505033">
                <a:moveTo>
                  <a:pt x="3149" y="0"/>
                </a:moveTo>
                <a:lnTo>
                  <a:pt x="7906829" y="4499521"/>
                </a:lnTo>
                <a:lnTo>
                  <a:pt x="7903692" y="4505033"/>
                </a:lnTo>
                <a:lnTo>
                  <a:pt x="0" y="5524"/>
                </a:lnTo>
                <a:lnTo>
                  <a:pt x="3149"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05" name="任意多边形: 形状 104"/>
          <p:cNvSpPr/>
          <p:nvPr/>
        </p:nvSpPr>
        <p:spPr>
          <a:xfrm>
            <a:off x="5772150" y="-51435"/>
            <a:ext cx="6750685" cy="3846830"/>
          </a:xfrm>
          <a:custGeom>
            <a:avLst/>
            <a:gdLst>
              <a:gd name="connsiteX0" fmla="*/ 3137 w 6750686"/>
              <a:gd name="connsiteY0" fmla="*/ 0 h 3846855"/>
              <a:gd name="connsiteX1" fmla="*/ 6750686 w 6750686"/>
              <a:gd name="connsiteY1" fmla="*/ 3841331 h 3846855"/>
              <a:gd name="connsiteX2" fmla="*/ 6747549 w 6750686"/>
              <a:gd name="connsiteY2" fmla="*/ 3846855 h 3846855"/>
              <a:gd name="connsiteX3" fmla="*/ 0 w 6750686"/>
              <a:gd name="connsiteY3" fmla="*/ 5524 h 3846855"/>
              <a:gd name="connsiteX4" fmla="*/ 3137 w 6750686"/>
              <a:gd name="connsiteY4" fmla="*/ 0 h 384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686" h="3846855">
                <a:moveTo>
                  <a:pt x="3137" y="0"/>
                </a:moveTo>
                <a:lnTo>
                  <a:pt x="6750686" y="3841331"/>
                </a:lnTo>
                <a:lnTo>
                  <a:pt x="6747549" y="3846855"/>
                </a:lnTo>
                <a:lnTo>
                  <a:pt x="0" y="5524"/>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06" name="任意多边形: 形状 105"/>
          <p:cNvSpPr/>
          <p:nvPr/>
        </p:nvSpPr>
        <p:spPr>
          <a:xfrm>
            <a:off x="6957060" y="-51435"/>
            <a:ext cx="5537835" cy="3156585"/>
          </a:xfrm>
          <a:custGeom>
            <a:avLst/>
            <a:gdLst>
              <a:gd name="connsiteX0" fmla="*/ 3136 w 5537695"/>
              <a:gd name="connsiteY0" fmla="*/ 0 h 3156306"/>
              <a:gd name="connsiteX1" fmla="*/ 5537695 w 5537695"/>
              <a:gd name="connsiteY1" fmla="*/ 3150794 h 3156306"/>
              <a:gd name="connsiteX2" fmla="*/ 5534558 w 5537695"/>
              <a:gd name="connsiteY2" fmla="*/ 3156306 h 3156306"/>
              <a:gd name="connsiteX3" fmla="*/ 0 w 5537695"/>
              <a:gd name="connsiteY3" fmla="*/ 5524 h 3156306"/>
              <a:gd name="connsiteX4" fmla="*/ 3136 w 5537695"/>
              <a:gd name="connsiteY4" fmla="*/ 0 h 315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695" h="3156306">
                <a:moveTo>
                  <a:pt x="3136" y="0"/>
                </a:moveTo>
                <a:lnTo>
                  <a:pt x="5537695" y="3150794"/>
                </a:lnTo>
                <a:lnTo>
                  <a:pt x="5534558" y="3156306"/>
                </a:lnTo>
                <a:lnTo>
                  <a:pt x="0" y="5524"/>
                </a:lnTo>
                <a:lnTo>
                  <a:pt x="3136"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07" name="任意多边形: 形状 106"/>
          <p:cNvSpPr/>
          <p:nvPr/>
        </p:nvSpPr>
        <p:spPr>
          <a:xfrm>
            <a:off x="8141335" y="-51435"/>
            <a:ext cx="4528185" cy="2581910"/>
          </a:xfrm>
          <a:custGeom>
            <a:avLst/>
            <a:gdLst>
              <a:gd name="connsiteX0" fmla="*/ 3150 w 4528261"/>
              <a:gd name="connsiteY0" fmla="*/ 0 h 2581631"/>
              <a:gd name="connsiteX1" fmla="*/ 4528261 w 4528261"/>
              <a:gd name="connsiteY1" fmla="*/ 2576119 h 2581631"/>
              <a:gd name="connsiteX2" fmla="*/ 4525111 w 4528261"/>
              <a:gd name="connsiteY2" fmla="*/ 2581631 h 2581631"/>
              <a:gd name="connsiteX3" fmla="*/ 0 w 4528261"/>
              <a:gd name="connsiteY3" fmla="*/ 5524 h 2581631"/>
              <a:gd name="connsiteX4" fmla="*/ 3150 w 4528261"/>
              <a:gd name="connsiteY4" fmla="*/ 0 h 25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8261" h="2581631">
                <a:moveTo>
                  <a:pt x="3150" y="0"/>
                </a:moveTo>
                <a:lnTo>
                  <a:pt x="4528261" y="2576119"/>
                </a:lnTo>
                <a:lnTo>
                  <a:pt x="4525111" y="2581631"/>
                </a:lnTo>
                <a:lnTo>
                  <a:pt x="0" y="5524"/>
                </a:lnTo>
                <a:lnTo>
                  <a:pt x="3150"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08" name="任意多边形: 形状 107"/>
          <p:cNvSpPr/>
          <p:nvPr/>
        </p:nvSpPr>
        <p:spPr>
          <a:xfrm>
            <a:off x="9326245" y="-51435"/>
            <a:ext cx="3168650" cy="1807845"/>
          </a:xfrm>
          <a:custGeom>
            <a:avLst/>
            <a:gdLst>
              <a:gd name="connsiteX0" fmla="*/ 3150 w 3168574"/>
              <a:gd name="connsiteY0" fmla="*/ 0 h 1807578"/>
              <a:gd name="connsiteX1" fmla="*/ 3168574 w 3168574"/>
              <a:gd name="connsiteY1" fmla="*/ 1802066 h 1807578"/>
              <a:gd name="connsiteX2" fmla="*/ 3165437 w 3168574"/>
              <a:gd name="connsiteY2" fmla="*/ 1807578 h 1807578"/>
              <a:gd name="connsiteX3" fmla="*/ 0 w 3168574"/>
              <a:gd name="connsiteY3" fmla="*/ 5524 h 1807578"/>
              <a:gd name="connsiteX4" fmla="*/ 3150 w 3168574"/>
              <a:gd name="connsiteY4" fmla="*/ 0 h 18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574" h="1807578">
                <a:moveTo>
                  <a:pt x="3150" y="0"/>
                </a:moveTo>
                <a:lnTo>
                  <a:pt x="3168574" y="1802066"/>
                </a:lnTo>
                <a:lnTo>
                  <a:pt x="3165437" y="1807578"/>
                </a:lnTo>
                <a:lnTo>
                  <a:pt x="0" y="5524"/>
                </a:lnTo>
                <a:lnTo>
                  <a:pt x="3150"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09" name="任意多边形: 形状 108"/>
          <p:cNvSpPr/>
          <p:nvPr/>
        </p:nvSpPr>
        <p:spPr>
          <a:xfrm>
            <a:off x="11723370" y="-51435"/>
            <a:ext cx="883285" cy="506730"/>
          </a:xfrm>
          <a:custGeom>
            <a:avLst/>
            <a:gdLst>
              <a:gd name="connsiteX0" fmla="*/ 3137 w 883387"/>
              <a:gd name="connsiteY0" fmla="*/ 0 h 506641"/>
              <a:gd name="connsiteX1" fmla="*/ 883387 w 883387"/>
              <a:gd name="connsiteY1" fmla="*/ 501117 h 506641"/>
              <a:gd name="connsiteX2" fmla="*/ 880250 w 883387"/>
              <a:gd name="connsiteY2" fmla="*/ 506641 h 506641"/>
              <a:gd name="connsiteX3" fmla="*/ 0 w 883387"/>
              <a:gd name="connsiteY3" fmla="*/ 5524 h 506641"/>
              <a:gd name="connsiteX4" fmla="*/ 3137 w 883387"/>
              <a:gd name="connsiteY4" fmla="*/ 0 h 506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387" h="506641">
                <a:moveTo>
                  <a:pt x="3137" y="0"/>
                </a:moveTo>
                <a:lnTo>
                  <a:pt x="883387" y="501117"/>
                </a:lnTo>
                <a:lnTo>
                  <a:pt x="880250" y="506641"/>
                </a:lnTo>
                <a:lnTo>
                  <a:pt x="0" y="5524"/>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10" name="任意多边形: 形状 109"/>
          <p:cNvSpPr/>
          <p:nvPr/>
        </p:nvSpPr>
        <p:spPr>
          <a:xfrm>
            <a:off x="10539095" y="-51435"/>
            <a:ext cx="1910715" cy="1091565"/>
          </a:xfrm>
          <a:custGeom>
            <a:avLst/>
            <a:gdLst>
              <a:gd name="connsiteX0" fmla="*/ 3137 w 1910588"/>
              <a:gd name="connsiteY0" fmla="*/ 0 h 1091413"/>
              <a:gd name="connsiteX1" fmla="*/ 1910588 w 1910588"/>
              <a:gd name="connsiteY1" fmla="*/ 1085901 h 1091413"/>
              <a:gd name="connsiteX2" fmla="*/ 1907439 w 1910588"/>
              <a:gd name="connsiteY2" fmla="*/ 1091413 h 1091413"/>
              <a:gd name="connsiteX3" fmla="*/ 0 w 1910588"/>
              <a:gd name="connsiteY3" fmla="*/ 5524 h 1091413"/>
              <a:gd name="connsiteX4" fmla="*/ 3137 w 1910588"/>
              <a:gd name="connsiteY4" fmla="*/ 0 h 109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588" h="1091413">
                <a:moveTo>
                  <a:pt x="3137" y="0"/>
                </a:moveTo>
                <a:lnTo>
                  <a:pt x="1910588" y="1085901"/>
                </a:lnTo>
                <a:lnTo>
                  <a:pt x="1907439" y="1091413"/>
                </a:lnTo>
                <a:lnTo>
                  <a:pt x="0" y="5524"/>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11" name="任意多边形: 形状 110"/>
          <p:cNvSpPr/>
          <p:nvPr/>
        </p:nvSpPr>
        <p:spPr>
          <a:xfrm>
            <a:off x="-337185" y="4643755"/>
            <a:ext cx="4398010" cy="2507615"/>
          </a:xfrm>
          <a:custGeom>
            <a:avLst/>
            <a:gdLst>
              <a:gd name="connsiteX0" fmla="*/ 3137 w 4398175"/>
              <a:gd name="connsiteY0" fmla="*/ 0 h 2507576"/>
              <a:gd name="connsiteX1" fmla="*/ 4398175 w 4398175"/>
              <a:gd name="connsiteY1" fmla="*/ 2502064 h 2507576"/>
              <a:gd name="connsiteX2" fmla="*/ 4395038 w 4398175"/>
              <a:gd name="connsiteY2" fmla="*/ 2507576 h 2507576"/>
              <a:gd name="connsiteX3" fmla="*/ 0 w 4398175"/>
              <a:gd name="connsiteY3" fmla="*/ 5511 h 2507576"/>
              <a:gd name="connsiteX4" fmla="*/ 3137 w 4398175"/>
              <a:gd name="connsiteY4" fmla="*/ 0 h 2507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175" h="2507576">
                <a:moveTo>
                  <a:pt x="3137" y="0"/>
                </a:moveTo>
                <a:lnTo>
                  <a:pt x="4398175" y="2502064"/>
                </a:lnTo>
                <a:lnTo>
                  <a:pt x="4395038" y="2507576"/>
                </a:lnTo>
                <a:lnTo>
                  <a:pt x="0" y="5511"/>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12" name="任意多边形: 形状 111"/>
          <p:cNvSpPr/>
          <p:nvPr/>
        </p:nvSpPr>
        <p:spPr>
          <a:xfrm>
            <a:off x="-680085" y="5122545"/>
            <a:ext cx="3556635" cy="2028825"/>
          </a:xfrm>
          <a:custGeom>
            <a:avLst/>
            <a:gdLst>
              <a:gd name="connsiteX0" fmla="*/ 3137 w 3556839"/>
              <a:gd name="connsiteY0" fmla="*/ 0 h 2028609"/>
              <a:gd name="connsiteX1" fmla="*/ 3556839 w 3556839"/>
              <a:gd name="connsiteY1" fmla="*/ 2023097 h 2028609"/>
              <a:gd name="connsiteX2" fmla="*/ 3553689 w 3556839"/>
              <a:gd name="connsiteY2" fmla="*/ 2028609 h 2028609"/>
              <a:gd name="connsiteX3" fmla="*/ 0 w 3556839"/>
              <a:gd name="connsiteY3" fmla="*/ 5525 h 2028609"/>
              <a:gd name="connsiteX4" fmla="*/ 3137 w 3556839"/>
              <a:gd name="connsiteY4" fmla="*/ 0 h 202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839" h="2028609">
                <a:moveTo>
                  <a:pt x="3137" y="0"/>
                </a:moveTo>
                <a:lnTo>
                  <a:pt x="3556839" y="2023097"/>
                </a:lnTo>
                <a:lnTo>
                  <a:pt x="3553689" y="2028609"/>
                </a:lnTo>
                <a:lnTo>
                  <a:pt x="0" y="5525"/>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13" name="任意多边形: 形状 112"/>
          <p:cNvSpPr/>
          <p:nvPr/>
        </p:nvSpPr>
        <p:spPr>
          <a:xfrm>
            <a:off x="-680085" y="5796915"/>
            <a:ext cx="2372360" cy="1354455"/>
          </a:xfrm>
          <a:custGeom>
            <a:avLst/>
            <a:gdLst>
              <a:gd name="connsiteX0" fmla="*/ 3137 w 2372271"/>
              <a:gd name="connsiteY0" fmla="*/ 0 h 1354239"/>
              <a:gd name="connsiteX1" fmla="*/ 2372271 w 2372271"/>
              <a:gd name="connsiteY1" fmla="*/ 1348727 h 1354239"/>
              <a:gd name="connsiteX2" fmla="*/ 2369122 w 2372271"/>
              <a:gd name="connsiteY2" fmla="*/ 1354239 h 1354239"/>
              <a:gd name="connsiteX3" fmla="*/ 0 w 2372271"/>
              <a:gd name="connsiteY3" fmla="*/ 5512 h 1354239"/>
              <a:gd name="connsiteX4" fmla="*/ 3137 w 2372271"/>
              <a:gd name="connsiteY4" fmla="*/ 0 h 1354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271" h="1354239">
                <a:moveTo>
                  <a:pt x="3137" y="0"/>
                </a:moveTo>
                <a:lnTo>
                  <a:pt x="2372271" y="1348727"/>
                </a:lnTo>
                <a:lnTo>
                  <a:pt x="2369122" y="1354239"/>
                </a:lnTo>
                <a:lnTo>
                  <a:pt x="0" y="5512"/>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14" name="任意多边形: 形状 113"/>
          <p:cNvSpPr/>
          <p:nvPr/>
        </p:nvSpPr>
        <p:spPr>
          <a:xfrm>
            <a:off x="6602095" y="3869690"/>
            <a:ext cx="5757545" cy="3281045"/>
          </a:xfrm>
          <a:custGeom>
            <a:avLst/>
            <a:gdLst>
              <a:gd name="connsiteX0" fmla="*/ 5757367 w 5757367"/>
              <a:gd name="connsiteY0" fmla="*/ 5524 h 3281362"/>
              <a:gd name="connsiteX1" fmla="*/ 3149 w 5757367"/>
              <a:gd name="connsiteY1" fmla="*/ 3281362 h 3281362"/>
              <a:gd name="connsiteX2" fmla="*/ 0 w 5757367"/>
              <a:gd name="connsiteY2" fmla="*/ 3275850 h 3281362"/>
              <a:gd name="connsiteX3" fmla="*/ 5754230 w 5757367"/>
              <a:gd name="connsiteY3" fmla="*/ 0 h 3281362"/>
              <a:gd name="connsiteX4" fmla="*/ 5757367 w 5757367"/>
              <a:gd name="connsiteY4" fmla="*/ 5524 h 3281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367" h="3281362">
                <a:moveTo>
                  <a:pt x="5757367" y="5524"/>
                </a:moveTo>
                <a:lnTo>
                  <a:pt x="3149" y="3281362"/>
                </a:lnTo>
                <a:lnTo>
                  <a:pt x="0" y="3275850"/>
                </a:lnTo>
                <a:lnTo>
                  <a:pt x="5754230" y="0"/>
                </a:lnTo>
                <a:lnTo>
                  <a:pt x="5757367"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15" name="任意多边形: 形状 114"/>
          <p:cNvSpPr/>
          <p:nvPr/>
        </p:nvSpPr>
        <p:spPr>
          <a:xfrm>
            <a:off x="5417820" y="3248025"/>
            <a:ext cx="6849110" cy="3902710"/>
          </a:xfrm>
          <a:custGeom>
            <a:avLst/>
            <a:gdLst>
              <a:gd name="connsiteX0" fmla="*/ 6849351 w 6849351"/>
              <a:gd name="connsiteY0" fmla="*/ 5525 h 3903015"/>
              <a:gd name="connsiteX1" fmla="*/ 3149 w 6849351"/>
              <a:gd name="connsiteY1" fmla="*/ 3903015 h 3903015"/>
              <a:gd name="connsiteX2" fmla="*/ 0 w 6849351"/>
              <a:gd name="connsiteY2" fmla="*/ 3897503 h 3903015"/>
              <a:gd name="connsiteX3" fmla="*/ 6846214 w 6849351"/>
              <a:gd name="connsiteY3" fmla="*/ 0 h 3903015"/>
              <a:gd name="connsiteX4" fmla="*/ 6849351 w 6849351"/>
              <a:gd name="connsiteY4" fmla="*/ 5525 h 390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9351" h="3903015">
                <a:moveTo>
                  <a:pt x="6849351" y="5525"/>
                </a:moveTo>
                <a:lnTo>
                  <a:pt x="3149" y="3903015"/>
                </a:lnTo>
                <a:lnTo>
                  <a:pt x="0" y="3897503"/>
                </a:lnTo>
                <a:lnTo>
                  <a:pt x="6846214" y="0"/>
                </a:lnTo>
                <a:lnTo>
                  <a:pt x="6849351" y="5525"/>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16" name="任意多边形: 形状 115"/>
          <p:cNvSpPr/>
          <p:nvPr/>
        </p:nvSpPr>
        <p:spPr>
          <a:xfrm>
            <a:off x="4232910" y="2622550"/>
            <a:ext cx="7948295" cy="4528820"/>
          </a:xfrm>
          <a:custGeom>
            <a:avLst/>
            <a:gdLst>
              <a:gd name="connsiteX0" fmla="*/ 7948257 w 7948257"/>
              <a:gd name="connsiteY0" fmla="*/ 5511 h 4528616"/>
              <a:gd name="connsiteX1" fmla="*/ 3137 w 7948257"/>
              <a:gd name="connsiteY1" fmla="*/ 4528616 h 4528616"/>
              <a:gd name="connsiteX2" fmla="*/ 0 w 7948257"/>
              <a:gd name="connsiteY2" fmla="*/ 4523104 h 4528616"/>
              <a:gd name="connsiteX3" fmla="*/ 7945120 w 7948257"/>
              <a:gd name="connsiteY3" fmla="*/ 0 h 4528616"/>
              <a:gd name="connsiteX4" fmla="*/ 7948257 w 7948257"/>
              <a:gd name="connsiteY4" fmla="*/ 5511 h 452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57" h="4528616">
                <a:moveTo>
                  <a:pt x="7948257" y="5511"/>
                </a:moveTo>
                <a:lnTo>
                  <a:pt x="3137" y="4528616"/>
                </a:lnTo>
                <a:lnTo>
                  <a:pt x="0" y="4523104"/>
                </a:lnTo>
                <a:lnTo>
                  <a:pt x="7945120" y="0"/>
                </a:lnTo>
                <a:lnTo>
                  <a:pt x="7948257" y="5511"/>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17" name="任意多边形: 形状 116"/>
          <p:cNvSpPr/>
          <p:nvPr/>
        </p:nvSpPr>
        <p:spPr>
          <a:xfrm>
            <a:off x="3048635" y="1966595"/>
            <a:ext cx="9100820" cy="5184775"/>
          </a:xfrm>
          <a:custGeom>
            <a:avLst/>
            <a:gdLst>
              <a:gd name="connsiteX0" fmla="*/ 9100541 w 9100541"/>
              <a:gd name="connsiteY0" fmla="*/ 5512 h 5184597"/>
              <a:gd name="connsiteX1" fmla="*/ 3137 w 9100541"/>
              <a:gd name="connsiteY1" fmla="*/ 5184597 h 5184597"/>
              <a:gd name="connsiteX2" fmla="*/ 0 w 9100541"/>
              <a:gd name="connsiteY2" fmla="*/ 5179085 h 5184597"/>
              <a:gd name="connsiteX3" fmla="*/ 9097391 w 9100541"/>
              <a:gd name="connsiteY3" fmla="*/ 0 h 5184597"/>
              <a:gd name="connsiteX4" fmla="*/ 9100541 w 9100541"/>
              <a:gd name="connsiteY4" fmla="*/ 5512 h 5184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0541" h="5184597">
                <a:moveTo>
                  <a:pt x="9100541" y="5512"/>
                </a:moveTo>
                <a:lnTo>
                  <a:pt x="3137" y="5184597"/>
                </a:lnTo>
                <a:lnTo>
                  <a:pt x="0" y="5179085"/>
                </a:lnTo>
                <a:lnTo>
                  <a:pt x="9097391" y="0"/>
                </a:lnTo>
                <a:lnTo>
                  <a:pt x="9100541" y="5512"/>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18" name="任意多边形: 形状 117"/>
          <p:cNvSpPr/>
          <p:nvPr/>
        </p:nvSpPr>
        <p:spPr>
          <a:xfrm>
            <a:off x="1863725" y="1236980"/>
            <a:ext cx="10382250" cy="5914390"/>
          </a:xfrm>
          <a:custGeom>
            <a:avLst/>
            <a:gdLst>
              <a:gd name="connsiteX0" fmla="*/ 10382529 w 10382529"/>
              <a:gd name="connsiteY0" fmla="*/ 5525 h 5914428"/>
              <a:gd name="connsiteX1" fmla="*/ 3150 w 10382529"/>
              <a:gd name="connsiteY1" fmla="*/ 5914428 h 5914428"/>
              <a:gd name="connsiteX2" fmla="*/ 0 w 10382529"/>
              <a:gd name="connsiteY2" fmla="*/ 5908916 h 5914428"/>
              <a:gd name="connsiteX3" fmla="*/ 10379392 w 10382529"/>
              <a:gd name="connsiteY3" fmla="*/ 0 h 5914428"/>
              <a:gd name="connsiteX4" fmla="*/ 10382529 w 10382529"/>
              <a:gd name="connsiteY4" fmla="*/ 5525 h 5914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529" h="5914428">
                <a:moveTo>
                  <a:pt x="10382529" y="5525"/>
                </a:moveTo>
                <a:lnTo>
                  <a:pt x="3150" y="5914428"/>
                </a:lnTo>
                <a:lnTo>
                  <a:pt x="0" y="5908916"/>
                </a:lnTo>
                <a:lnTo>
                  <a:pt x="10379392" y="0"/>
                </a:lnTo>
                <a:lnTo>
                  <a:pt x="10382529" y="5525"/>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19" name="任意多边形: 形状 118"/>
          <p:cNvSpPr/>
          <p:nvPr/>
        </p:nvSpPr>
        <p:spPr>
          <a:xfrm>
            <a:off x="679450" y="607060"/>
            <a:ext cx="11488420" cy="6544310"/>
          </a:xfrm>
          <a:custGeom>
            <a:avLst/>
            <a:gdLst>
              <a:gd name="connsiteX0" fmla="*/ 11488560 w 11488560"/>
              <a:gd name="connsiteY0" fmla="*/ 5524 h 6544081"/>
              <a:gd name="connsiteX1" fmla="*/ 3150 w 11488560"/>
              <a:gd name="connsiteY1" fmla="*/ 6544081 h 6544081"/>
              <a:gd name="connsiteX2" fmla="*/ 0 w 11488560"/>
              <a:gd name="connsiteY2" fmla="*/ 6538569 h 6544081"/>
              <a:gd name="connsiteX3" fmla="*/ 11485410 w 11488560"/>
              <a:gd name="connsiteY3" fmla="*/ 0 h 6544081"/>
              <a:gd name="connsiteX4" fmla="*/ 11488560 w 11488560"/>
              <a:gd name="connsiteY4" fmla="*/ 5524 h 6544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8560" h="6544081">
                <a:moveTo>
                  <a:pt x="11488560" y="5524"/>
                </a:moveTo>
                <a:lnTo>
                  <a:pt x="3150" y="6544081"/>
                </a:lnTo>
                <a:lnTo>
                  <a:pt x="0" y="6538569"/>
                </a:lnTo>
                <a:lnTo>
                  <a:pt x="11485410" y="0"/>
                </a:lnTo>
                <a:lnTo>
                  <a:pt x="11488560"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20" name="任意多边形: 形状 119"/>
          <p:cNvSpPr/>
          <p:nvPr/>
        </p:nvSpPr>
        <p:spPr>
          <a:xfrm>
            <a:off x="-505460" y="-51435"/>
            <a:ext cx="12645390" cy="7202170"/>
          </a:xfrm>
          <a:custGeom>
            <a:avLst/>
            <a:gdLst>
              <a:gd name="connsiteX0" fmla="*/ 12645085 w 12645085"/>
              <a:gd name="connsiteY0" fmla="*/ 5524 h 7202487"/>
              <a:gd name="connsiteX1" fmla="*/ 3137 w 12645085"/>
              <a:gd name="connsiteY1" fmla="*/ 7202487 h 7202487"/>
              <a:gd name="connsiteX2" fmla="*/ 0 w 12645085"/>
              <a:gd name="connsiteY2" fmla="*/ 7196975 h 7202487"/>
              <a:gd name="connsiteX3" fmla="*/ 12641935 w 12645085"/>
              <a:gd name="connsiteY3" fmla="*/ 0 h 7202487"/>
              <a:gd name="connsiteX4" fmla="*/ 12645085 w 12645085"/>
              <a:gd name="connsiteY4" fmla="*/ 5524 h 7202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5085" h="7202487">
                <a:moveTo>
                  <a:pt x="12645085" y="5524"/>
                </a:moveTo>
                <a:lnTo>
                  <a:pt x="3137" y="7202487"/>
                </a:lnTo>
                <a:lnTo>
                  <a:pt x="0" y="7196975"/>
                </a:lnTo>
                <a:lnTo>
                  <a:pt x="12641935" y="0"/>
                </a:lnTo>
                <a:lnTo>
                  <a:pt x="12645085"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21" name="任意多边形: 形状 120"/>
          <p:cNvSpPr/>
          <p:nvPr/>
        </p:nvSpPr>
        <p:spPr>
          <a:xfrm>
            <a:off x="752475" y="-51435"/>
            <a:ext cx="11415395" cy="6502400"/>
          </a:xfrm>
          <a:custGeom>
            <a:avLst/>
            <a:gdLst>
              <a:gd name="connsiteX0" fmla="*/ 11415204 w 11415204"/>
              <a:gd name="connsiteY0" fmla="*/ 5524 h 6502324"/>
              <a:gd name="connsiteX1" fmla="*/ 3150 w 11415204"/>
              <a:gd name="connsiteY1" fmla="*/ 6502324 h 6502324"/>
              <a:gd name="connsiteX2" fmla="*/ 0 w 11415204"/>
              <a:gd name="connsiteY2" fmla="*/ 6496812 h 6502324"/>
              <a:gd name="connsiteX3" fmla="*/ 11412067 w 11415204"/>
              <a:gd name="connsiteY3" fmla="*/ 0 h 6502324"/>
              <a:gd name="connsiteX4" fmla="*/ 11415204 w 11415204"/>
              <a:gd name="connsiteY4" fmla="*/ 5524 h 6502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5204" h="6502324">
                <a:moveTo>
                  <a:pt x="11415204" y="5524"/>
                </a:moveTo>
                <a:lnTo>
                  <a:pt x="3150" y="6502324"/>
                </a:lnTo>
                <a:lnTo>
                  <a:pt x="0" y="6496812"/>
                </a:lnTo>
                <a:lnTo>
                  <a:pt x="11412067" y="0"/>
                </a:lnTo>
                <a:lnTo>
                  <a:pt x="11415204"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22" name="任意多边形: 形状 121"/>
          <p:cNvSpPr/>
          <p:nvPr/>
        </p:nvSpPr>
        <p:spPr>
          <a:xfrm>
            <a:off x="-505460" y="-51435"/>
            <a:ext cx="10276205" cy="5854065"/>
          </a:xfrm>
          <a:custGeom>
            <a:avLst/>
            <a:gdLst>
              <a:gd name="connsiteX0" fmla="*/ 10275950 w 10275950"/>
              <a:gd name="connsiteY0" fmla="*/ 5524 h 5853760"/>
              <a:gd name="connsiteX1" fmla="*/ 3137 w 10275950"/>
              <a:gd name="connsiteY1" fmla="*/ 5853760 h 5853760"/>
              <a:gd name="connsiteX2" fmla="*/ 0 w 10275950"/>
              <a:gd name="connsiteY2" fmla="*/ 5848248 h 5853760"/>
              <a:gd name="connsiteX3" fmla="*/ 10272814 w 10275950"/>
              <a:gd name="connsiteY3" fmla="*/ 0 h 5853760"/>
              <a:gd name="connsiteX4" fmla="*/ 10275950 w 10275950"/>
              <a:gd name="connsiteY4" fmla="*/ 5524 h 585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5950" h="5853760">
                <a:moveTo>
                  <a:pt x="10275950" y="5524"/>
                </a:moveTo>
                <a:lnTo>
                  <a:pt x="3137" y="5853760"/>
                </a:lnTo>
                <a:lnTo>
                  <a:pt x="0" y="5848248"/>
                </a:lnTo>
                <a:lnTo>
                  <a:pt x="10272814" y="0"/>
                </a:lnTo>
                <a:lnTo>
                  <a:pt x="10275950"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23" name="任意多边形: 形状 122"/>
          <p:cNvSpPr/>
          <p:nvPr/>
        </p:nvSpPr>
        <p:spPr>
          <a:xfrm>
            <a:off x="-505460" y="-51435"/>
            <a:ext cx="9091295" cy="5179695"/>
          </a:xfrm>
          <a:custGeom>
            <a:avLst/>
            <a:gdLst>
              <a:gd name="connsiteX0" fmla="*/ 9091384 w 9091384"/>
              <a:gd name="connsiteY0" fmla="*/ 5524 h 5179403"/>
              <a:gd name="connsiteX1" fmla="*/ 3137 w 9091384"/>
              <a:gd name="connsiteY1" fmla="*/ 5179403 h 5179403"/>
              <a:gd name="connsiteX2" fmla="*/ 0 w 9091384"/>
              <a:gd name="connsiteY2" fmla="*/ 5173878 h 5179403"/>
              <a:gd name="connsiteX3" fmla="*/ 9088247 w 9091384"/>
              <a:gd name="connsiteY3" fmla="*/ 0 h 5179403"/>
              <a:gd name="connsiteX4" fmla="*/ 9091384 w 9091384"/>
              <a:gd name="connsiteY4" fmla="*/ 5524 h 517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1384" h="5179403">
                <a:moveTo>
                  <a:pt x="9091384" y="5524"/>
                </a:moveTo>
                <a:lnTo>
                  <a:pt x="3137" y="5179403"/>
                </a:lnTo>
                <a:lnTo>
                  <a:pt x="0" y="5173878"/>
                </a:lnTo>
                <a:lnTo>
                  <a:pt x="9088247" y="0"/>
                </a:lnTo>
                <a:lnTo>
                  <a:pt x="9091384"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24" name="任意多边形: 形状 123"/>
          <p:cNvSpPr/>
          <p:nvPr/>
        </p:nvSpPr>
        <p:spPr>
          <a:xfrm>
            <a:off x="-505460" y="-51435"/>
            <a:ext cx="7907020" cy="4505325"/>
          </a:xfrm>
          <a:custGeom>
            <a:avLst/>
            <a:gdLst>
              <a:gd name="connsiteX0" fmla="*/ 7906829 w 7906829"/>
              <a:gd name="connsiteY0" fmla="*/ 5524 h 4505033"/>
              <a:gd name="connsiteX1" fmla="*/ 3137 w 7906829"/>
              <a:gd name="connsiteY1" fmla="*/ 4505033 h 4505033"/>
              <a:gd name="connsiteX2" fmla="*/ 0 w 7906829"/>
              <a:gd name="connsiteY2" fmla="*/ 4499521 h 4505033"/>
              <a:gd name="connsiteX3" fmla="*/ 7903680 w 7906829"/>
              <a:gd name="connsiteY3" fmla="*/ 0 h 4505033"/>
              <a:gd name="connsiteX4" fmla="*/ 7906829 w 7906829"/>
              <a:gd name="connsiteY4" fmla="*/ 5524 h 450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6829" h="4505033">
                <a:moveTo>
                  <a:pt x="7906829" y="5524"/>
                </a:moveTo>
                <a:lnTo>
                  <a:pt x="3137" y="4505033"/>
                </a:lnTo>
                <a:lnTo>
                  <a:pt x="0" y="4499521"/>
                </a:lnTo>
                <a:lnTo>
                  <a:pt x="7903680" y="0"/>
                </a:lnTo>
                <a:lnTo>
                  <a:pt x="7906829"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25" name="任意多边形: 形状 124"/>
          <p:cNvSpPr/>
          <p:nvPr/>
        </p:nvSpPr>
        <p:spPr>
          <a:xfrm>
            <a:off x="2939959" y="373609"/>
            <a:ext cx="6750685" cy="3846830"/>
          </a:xfrm>
          <a:custGeom>
            <a:avLst/>
            <a:gdLst>
              <a:gd name="connsiteX0" fmla="*/ 6750685 w 6750685"/>
              <a:gd name="connsiteY0" fmla="*/ 5524 h 3846855"/>
              <a:gd name="connsiteX1" fmla="*/ 3137 w 6750685"/>
              <a:gd name="connsiteY1" fmla="*/ 3846855 h 3846855"/>
              <a:gd name="connsiteX2" fmla="*/ 0 w 6750685"/>
              <a:gd name="connsiteY2" fmla="*/ 3841331 h 3846855"/>
              <a:gd name="connsiteX3" fmla="*/ 6747548 w 6750685"/>
              <a:gd name="connsiteY3" fmla="*/ 0 h 3846855"/>
              <a:gd name="connsiteX4" fmla="*/ 6750685 w 6750685"/>
              <a:gd name="connsiteY4" fmla="*/ 5524 h 384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685" h="3846855">
                <a:moveTo>
                  <a:pt x="6750685" y="5524"/>
                </a:moveTo>
                <a:lnTo>
                  <a:pt x="3137" y="3846855"/>
                </a:lnTo>
                <a:lnTo>
                  <a:pt x="0" y="3841331"/>
                </a:lnTo>
                <a:lnTo>
                  <a:pt x="6747548" y="0"/>
                </a:lnTo>
                <a:lnTo>
                  <a:pt x="6750685"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26" name="任意多边形: 形状 125"/>
          <p:cNvSpPr/>
          <p:nvPr/>
        </p:nvSpPr>
        <p:spPr>
          <a:xfrm>
            <a:off x="-505460" y="-51435"/>
            <a:ext cx="5537835" cy="3156585"/>
          </a:xfrm>
          <a:custGeom>
            <a:avLst/>
            <a:gdLst>
              <a:gd name="connsiteX0" fmla="*/ 5537695 w 5537695"/>
              <a:gd name="connsiteY0" fmla="*/ 5524 h 3156306"/>
              <a:gd name="connsiteX1" fmla="*/ 3137 w 5537695"/>
              <a:gd name="connsiteY1" fmla="*/ 3156306 h 3156306"/>
              <a:gd name="connsiteX2" fmla="*/ 0 w 5537695"/>
              <a:gd name="connsiteY2" fmla="*/ 3150794 h 3156306"/>
              <a:gd name="connsiteX3" fmla="*/ 5534558 w 5537695"/>
              <a:gd name="connsiteY3" fmla="*/ 0 h 3156306"/>
              <a:gd name="connsiteX4" fmla="*/ 5537695 w 5537695"/>
              <a:gd name="connsiteY4" fmla="*/ 5524 h 3156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695" h="3156306">
                <a:moveTo>
                  <a:pt x="5537695" y="5524"/>
                </a:moveTo>
                <a:lnTo>
                  <a:pt x="3137" y="3156306"/>
                </a:lnTo>
                <a:lnTo>
                  <a:pt x="0" y="3150794"/>
                </a:lnTo>
                <a:lnTo>
                  <a:pt x="5534558" y="0"/>
                </a:lnTo>
                <a:lnTo>
                  <a:pt x="5537695"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27" name="任意多边形: 形状 126"/>
          <p:cNvSpPr/>
          <p:nvPr/>
        </p:nvSpPr>
        <p:spPr>
          <a:xfrm>
            <a:off x="-680085" y="-51435"/>
            <a:ext cx="4528185" cy="2581910"/>
          </a:xfrm>
          <a:custGeom>
            <a:avLst/>
            <a:gdLst>
              <a:gd name="connsiteX0" fmla="*/ 4528249 w 4528249"/>
              <a:gd name="connsiteY0" fmla="*/ 5524 h 2581631"/>
              <a:gd name="connsiteX1" fmla="*/ 3137 w 4528249"/>
              <a:gd name="connsiteY1" fmla="*/ 2581631 h 2581631"/>
              <a:gd name="connsiteX2" fmla="*/ 0 w 4528249"/>
              <a:gd name="connsiteY2" fmla="*/ 2576119 h 2581631"/>
              <a:gd name="connsiteX3" fmla="*/ 4525112 w 4528249"/>
              <a:gd name="connsiteY3" fmla="*/ 0 h 2581631"/>
              <a:gd name="connsiteX4" fmla="*/ 4528249 w 4528249"/>
              <a:gd name="connsiteY4" fmla="*/ 5524 h 25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8249" h="2581631">
                <a:moveTo>
                  <a:pt x="4528249" y="5524"/>
                </a:moveTo>
                <a:lnTo>
                  <a:pt x="3137" y="2581631"/>
                </a:lnTo>
                <a:lnTo>
                  <a:pt x="0" y="2576119"/>
                </a:lnTo>
                <a:lnTo>
                  <a:pt x="4525112" y="0"/>
                </a:lnTo>
                <a:lnTo>
                  <a:pt x="4528249"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28" name="任意多边形: 形状 127"/>
          <p:cNvSpPr/>
          <p:nvPr/>
        </p:nvSpPr>
        <p:spPr>
          <a:xfrm>
            <a:off x="-505460" y="-51435"/>
            <a:ext cx="3168650" cy="1807845"/>
          </a:xfrm>
          <a:custGeom>
            <a:avLst/>
            <a:gdLst>
              <a:gd name="connsiteX0" fmla="*/ 3168573 w 3168573"/>
              <a:gd name="connsiteY0" fmla="*/ 5524 h 1807578"/>
              <a:gd name="connsiteX1" fmla="*/ 3137 w 3168573"/>
              <a:gd name="connsiteY1" fmla="*/ 1807578 h 1807578"/>
              <a:gd name="connsiteX2" fmla="*/ 0 w 3168573"/>
              <a:gd name="connsiteY2" fmla="*/ 1802066 h 1807578"/>
              <a:gd name="connsiteX3" fmla="*/ 3165424 w 3168573"/>
              <a:gd name="connsiteY3" fmla="*/ 0 h 1807578"/>
              <a:gd name="connsiteX4" fmla="*/ 3168573 w 3168573"/>
              <a:gd name="connsiteY4" fmla="*/ 5524 h 18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573" h="1807578">
                <a:moveTo>
                  <a:pt x="3168573" y="5524"/>
                </a:moveTo>
                <a:lnTo>
                  <a:pt x="3137" y="1807578"/>
                </a:lnTo>
                <a:lnTo>
                  <a:pt x="0" y="1802066"/>
                </a:lnTo>
                <a:lnTo>
                  <a:pt x="3165424" y="0"/>
                </a:lnTo>
                <a:lnTo>
                  <a:pt x="3168573"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30" name="任意多边形: 形状 129"/>
          <p:cNvSpPr/>
          <p:nvPr/>
        </p:nvSpPr>
        <p:spPr>
          <a:xfrm>
            <a:off x="-459740" y="-51435"/>
            <a:ext cx="1910715" cy="1091565"/>
          </a:xfrm>
          <a:custGeom>
            <a:avLst/>
            <a:gdLst>
              <a:gd name="connsiteX0" fmla="*/ 1910588 w 1910588"/>
              <a:gd name="connsiteY0" fmla="*/ 5524 h 1091413"/>
              <a:gd name="connsiteX1" fmla="*/ 3150 w 1910588"/>
              <a:gd name="connsiteY1" fmla="*/ 1091413 h 1091413"/>
              <a:gd name="connsiteX2" fmla="*/ 0 w 1910588"/>
              <a:gd name="connsiteY2" fmla="*/ 1085901 h 1091413"/>
              <a:gd name="connsiteX3" fmla="*/ 1907451 w 1910588"/>
              <a:gd name="connsiteY3" fmla="*/ 0 h 1091413"/>
              <a:gd name="connsiteX4" fmla="*/ 1910588 w 1910588"/>
              <a:gd name="connsiteY4" fmla="*/ 5524 h 109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588" h="1091413">
                <a:moveTo>
                  <a:pt x="1910588" y="5524"/>
                </a:moveTo>
                <a:lnTo>
                  <a:pt x="3150" y="1091413"/>
                </a:lnTo>
                <a:lnTo>
                  <a:pt x="0" y="1085901"/>
                </a:lnTo>
                <a:lnTo>
                  <a:pt x="1907451" y="0"/>
                </a:lnTo>
                <a:lnTo>
                  <a:pt x="1910588" y="5524"/>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32" name="任意多边形: 形状 131"/>
          <p:cNvSpPr/>
          <p:nvPr/>
        </p:nvSpPr>
        <p:spPr>
          <a:xfrm>
            <a:off x="9112885" y="5122545"/>
            <a:ext cx="3556635" cy="2028825"/>
          </a:xfrm>
          <a:custGeom>
            <a:avLst/>
            <a:gdLst>
              <a:gd name="connsiteX0" fmla="*/ 3556838 w 3556838"/>
              <a:gd name="connsiteY0" fmla="*/ 5525 h 2028609"/>
              <a:gd name="connsiteX1" fmla="*/ 3149 w 3556838"/>
              <a:gd name="connsiteY1" fmla="*/ 2028609 h 2028609"/>
              <a:gd name="connsiteX2" fmla="*/ 0 w 3556838"/>
              <a:gd name="connsiteY2" fmla="*/ 2023097 h 2028609"/>
              <a:gd name="connsiteX3" fmla="*/ 3553688 w 3556838"/>
              <a:gd name="connsiteY3" fmla="*/ 0 h 2028609"/>
              <a:gd name="connsiteX4" fmla="*/ 3556838 w 3556838"/>
              <a:gd name="connsiteY4" fmla="*/ 5525 h 202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838" h="2028609">
                <a:moveTo>
                  <a:pt x="3556838" y="5525"/>
                </a:moveTo>
                <a:lnTo>
                  <a:pt x="3149" y="2028609"/>
                </a:lnTo>
                <a:lnTo>
                  <a:pt x="0" y="2023097"/>
                </a:lnTo>
                <a:lnTo>
                  <a:pt x="3553688" y="0"/>
                </a:lnTo>
                <a:lnTo>
                  <a:pt x="3556838" y="5525"/>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33" name="任意多边形: 形状 132"/>
          <p:cNvSpPr/>
          <p:nvPr/>
        </p:nvSpPr>
        <p:spPr>
          <a:xfrm>
            <a:off x="10297795" y="5796915"/>
            <a:ext cx="2372360" cy="1354455"/>
          </a:xfrm>
          <a:custGeom>
            <a:avLst/>
            <a:gdLst>
              <a:gd name="connsiteX0" fmla="*/ 2372271 w 2372271"/>
              <a:gd name="connsiteY0" fmla="*/ 5512 h 1354239"/>
              <a:gd name="connsiteX1" fmla="*/ 3137 w 2372271"/>
              <a:gd name="connsiteY1" fmla="*/ 1354239 h 1354239"/>
              <a:gd name="connsiteX2" fmla="*/ 0 w 2372271"/>
              <a:gd name="connsiteY2" fmla="*/ 1348727 h 1354239"/>
              <a:gd name="connsiteX3" fmla="*/ 2369121 w 2372271"/>
              <a:gd name="connsiteY3" fmla="*/ 0 h 1354239"/>
              <a:gd name="connsiteX4" fmla="*/ 2372271 w 2372271"/>
              <a:gd name="connsiteY4" fmla="*/ 5512 h 1354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271" h="1354239">
                <a:moveTo>
                  <a:pt x="2372271" y="5512"/>
                </a:moveTo>
                <a:lnTo>
                  <a:pt x="3137" y="1354239"/>
                </a:lnTo>
                <a:lnTo>
                  <a:pt x="0" y="1348727"/>
                </a:lnTo>
                <a:lnTo>
                  <a:pt x="2369121" y="0"/>
                </a:lnTo>
                <a:lnTo>
                  <a:pt x="2372271" y="5512"/>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34" name="任意多边形: 形状 133"/>
          <p:cNvSpPr/>
          <p:nvPr/>
        </p:nvSpPr>
        <p:spPr>
          <a:xfrm>
            <a:off x="-370205" y="3869690"/>
            <a:ext cx="5757545" cy="3281045"/>
          </a:xfrm>
          <a:custGeom>
            <a:avLst/>
            <a:gdLst>
              <a:gd name="connsiteX0" fmla="*/ 3150 w 5757380"/>
              <a:gd name="connsiteY0" fmla="*/ 0 h 3281362"/>
              <a:gd name="connsiteX1" fmla="*/ 5757380 w 5757380"/>
              <a:gd name="connsiteY1" fmla="*/ 3275850 h 3281362"/>
              <a:gd name="connsiteX2" fmla="*/ 5754230 w 5757380"/>
              <a:gd name="connsiteY2" fmla="*/ 3281362 h 3281362"/>
              <a:gd name="connsiteX3" fmla="*/ 0 w 5757380"/>
              <a:gd name="connsiteY3" fmla="*/ 5524 h 3281362"/>
              <a:gd name="connsiteX4" fmla="*/ 3150 w 5757380"/>
              <a:gd name="connsiteY4" fmla="*/ 0 h 3281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380" h="3281362">
                <a:moveTo>
                  <a:pt x="3150" y="0"/>
                </a:moveTo>
                <a:lnTo>
                  <a:pt x="5757380" y="3275850"/>
                </a:lnTo>
                <a:lnTo>
                  <a:pt x="5754230" y="3281362"/>
                </a:lnTo>
                <a:lnTo>
                  <a:pt x="0" y="5524"/>
                </a:lnTo>
                <a:lnTo>
                  <a:pt x="3150"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35" name="任意多边形: 形状 134"/>
          <p:cNvSpPr/>
          <p:nvPr/>
        </p:nvSpPr>
        <p:spPr>
          <a:xfrm>
            <a:off x="-277495" y="3248025"/>
            <a:ext cx="6849110" cy="3902710"/>
          </a:xfrm>
          <a:custGeom>
            <a:avLst/>
            <a:gdLst>
              <a:gd name="connsiteX0" fmla="*/ 3137 w 6849338"/>
              <a:gd name="connsiteY0" fmla="*/ 0 h 3903015"/>
              <a:gd name="connsiteX1" fmla="*/ 6849338 w 6849338"/>
              <a:gd name="connsiteY1" fmla="*/ 3897503 h 3903015"/>
              <a:gd name="connsiteX2" fmla="*/ 6846201 w 6849338"/>
              <a:gd name="connsiteY2" fmla="*/ 3903015 h 3903015"/>
              <a:gd name="connsiteX3" fmla="*/ 0 w 6849338"/>
              <a:gd name="connsiteY3" fmla="*/ 5525 h 3903015"/>
              <a:gd name="connsiteX4" fmla="*/ 3137 w 6849338"/>
              <a:gd name="connsiteY4" fmla="*/ 0 h 390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9338" h="3903015">
                <a:moveTo>
                  <a:pt x="3137" y="0"/>
                </a:moveTo>
                <a:lnTo>
                  <a:pt x="6849338" y="3897503"/>
                </a:lnTo>
                <a:lnTo>
                  <a:pt x="6846201" y="3903015"/>
                </a:lnTo>
                <a:lnTo>
                  <a:pt x="0" y="5525"/>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36" name="任意多边形: 形状 135"/>
          <p:cNvSpPr/>
          <p:nvPr/>
        </p:nvSpPr>
        <p:spPr>
          <a:xfrm>
            <a:off x="-191770" y="2622550"/>
            <a:ext cx="7948295" cy="4528820"/>
          </a:xfrm>
          <a:custGeom>
            <a:avLst/>
            <a:gdLst>
              <a:gd name="connsiteX0" fmla="*/ 3149 w 7948270"/>
              <a:gd name="connsiteY0" fmla="*/ 0 h 4528616"/>
              <a:gd name="connsiteX1" fmla="*/ 7948270 w 7948270"/>
              <a:gd name="connsiteY1" fmla="*/ 4523104 h 4528616"/>
              <a:gd name="connsiteX2" fmla="*/ 7945133 w 7948270"/>
              <a:gd name="connsiteY2" fmla="*/ 4528616 h 4528616"/>
              <a:gd name="connsiteX3" fmla="*/ 0 w 7948270"/>
              <a:gd name="connsiteY3" fmla="*/ 5511 h 4528616"/>
              <a:gd name="connsiteX4" fmla="*/ 3149 w 7948270"/>
              <a:gd name="connsiteY4" fmla="*/ 0 h 452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8270" h="4528616">
                <a:moveTo>
                  <a:pt x="3149" y="0"/>
                </a:moveTo>
                <a:lnTo>
                  <a:pt x="7948270" y="4523104"/>
                </a:lnTo>
                <a:lnTo>
                  <a:pt x="7945133" y="4528616"/>
                </a:lnTo>
                <a:lnTo>
                  <a:pt x="0" y="5511"/>
                </a:lnTo>
                <a:lnTo>
                  <a:pt x="3149"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38" name="任意多边形: 形状 137"/>
          <p:cNvSpPr/>
          <p:nvPr/>
        </p:nvSpPr>
        <p:spPr>
          <a:xfrm>
            <a:off x="-257175" y="1236980"/>
            <a:ext cx="10382250" cy="5914390"/>
          </a:xfrm>
          <a:custGeom>
            <a:avLst/>
            <a:gdLst>
              <a:gd name="connsiteX0" fmla="*/ 3137 w 10382517"/>
              <a:gd name="connsiteY0" fmla="*/ 0 h 5914428"/>
              <a:gd name="connsiteX1" fmla="*/ 10382517 w 10382517"/>
              <a:gd name="connsiteY1" fmla="*/ 5908916 h 5914428"/>
              <a:gd name="connsiteX2" fmla="*/ 10379380 w 10382517"/>
              <a:gd name="connsiteY2" fmla="*/ 5914428 h 5914428"/>
              <a:gd name="connsiteX3" fmla="*/ 0 w 10382517"/>
              <a:gd name="connsiteY3" fmla="*/ 5525 h 5914428"/>
              <a:gd name="connsiteX4" fmla="*/ 3137 w 10382517"/>
              <a:gd name="connsiteY4" fmla="*/ 0 h 5914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517" h="5914428">
                <a:moveTo>
                  <a:pt x="3137" y="0"/>
                </a:moveTo>
                <a:lnTo>
                  <a:pt x="10382517" y="5908916"/>
                </a:lnTo>
                <a:lnTo>
                  <a:pt x="10379380" y="5914428"/>
                </a:lnTo>
                <a:lnTo>
                  <a:pt x="0" y="5525"/>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39" name="任意多边形: 形状 138"/>
          <p:cNvSpPr/>
          <p:nvPr/>
        </p:nvSpPr>
        <p:spPr>
          <a:xfrm>
            <a:off x="-178435" y="607060"/>
            <a:ext cx="11488420" cy="6544310"/>
          </a:xfrm>
          <a:custGeom>
            <a:avLst/>
            <a:gdLst>
              <a:gd name="connsiteX0" fmla="*/ 3149 w 11488547"/>
              <a:gd name="connsiteY0" fmla="*/ 0 h 6544081"/>
              <a:gd name="connsiteX1" fmla="*/ 11488547 w 11488547"/>
              <a:gd name="connsiteY1" fmla="*/ 6538569 h 6544081"/>
              <a:gd name="connsiteX2" fmla="*/ 11485410 w 11488547"/>
              <a:gd name="connsiteY2" fmla="*/ 6544081 h 6544081"/>
              <a:gd name="connsiteX3" fmla="*/ 0 w 11488547"/>
              <a:gd name="connsiteY3" fmla="*/ 5524 h 6544081"/>
              <a:gd name="connsiteX4" fmla="*/ 3149 w 11488547"/>
              <a:gd name="connsiteY4" fmla="*/ 0 h 6544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88547" h="6544081">
                <a:moveTo>
                  <a:pt x="3149" y="0"/>
                </a:moveTo>
                <a:lnTo>
                  <a:pt x="11488547" y="6538569"/>
                </a:lnTo>
                <a:lnTo>
                  <a:pt x="11485410" y="6544081"/>
                </a:lnTo>
                <a:lnTo>
                  <a:pt x="0" y="5524"/>
                </a:lnTo>
                <a:lnTo>
                  <a:pt x="3149"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40" name="任意多边形: 形状 139"/>
          <p:cNvSpPr/>
          <p:nvPr/>
        </p:nvSpPr>
        <p:spPr>
          <a:xfrm>
            <a:off x="-150495" y="-51435"/>
            <a:ext cx="12645390" cy="7202170"/>
          </a:xfrm>
          <a:custGeom>
            <a:avLst/>
            <a:gdLst>
              <a:gd name="connsiteX0" fmla="*/ 3149 w 12645085"/>
              <a:gd name="connsiteY0" fmla="*/ 0 h 7202487"/>
              <a:gd name="connsiteX1" fmla="*/ 12645085 w 12645085"/>
              <a:gd name="connsiteY1" fmla="*/ 7196975 h 7202487"/>
              <a:gd name="connsiteX2" fmla="*/ 12641948 w 12645085"/>
              <a:gd name="connsiteY2" fmla="*/ 7202487 h 7202487"/>
              <a:gd name="connsiteX3" fmla="*/ 0 w 12645085"/>
              <a:gd name="connsiteY3" fmla="*/ 5524 h 7202487"/>
              <a:gd name="connsiteX4" fmla="*/ 3149 w 12645085"/>
              <a:gd name="connsiteY4" fmla="*/ 0 h 7202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5085" h="7202487">
                <a:moveTo>
                  <a:pt x="3149" y="0"/>
                </a:moveTo>
                <a:lnTo>
                  <a:pt x="12645085" y="7196975"/>
                </a:lnTo>
                <a:lnTo>
                  <a:pt x="12641948" y="7202487"/>
                </a:lnTo>
                <a:lnTo>
                  <a:pt x="0" y="5524"/>
                </a:lnTo>
                <a:lnTo>
                  <a:pt x="3149"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41" name="任意多边形: 形状 140"/>
          <p:cNvSpPr/>
          <p:nvPr/>
        </p:nvSpPr>
        <p:spPr>
          <a:xfrm>
            <a:off x="1034415" y="-51435"/>
            <a:ext cx="11415395" cy="6502400"/>
          </a:xfrm>
          <a:custGeom>
            <a:avLst/>
            <a:gdLst>
              <a:gd name="connsiteX0" fmla="*/ 3137 w 11415204"/>
              <a:gd name="connsiteY0" fmla="*/ 0 h 6502324"/>
              <a:gd name="connsiteX1" fmla="*/ 11415204 w 11415204"/>
              <a:gd name="connsiteY1" fmla="*/ 6496812 h 6502324"/>
              <a:gd name="connsiteX2" fmla="*/ 11412055 w 11415204"/>
              <a:gd name="connsiteY2" fmla="*/ 6502324 h 6502324"/>
              <a:gd name="connsiteX3" fmla="*/ 0 w 11415204"/>
              <a:gd name="connsiteY3" fmla="*/ 5524 h 6502324"/>
              <a:gd name="connsiteX4" fmla="*/ 3137 w 11415204"/>
              <a:gd name="connsiteY4" fmla="*/ 0 h 6502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5204" h="6502324">
                <a:moveTo>
                  <a:pt x="3137" y="0"/>
                </a:moveTo>
                <a:lnTo>
                  <a:pt x="11415204" y="6496812"/>
                </a:lnTo>
                <a:lnTo>
                  <a:pt x="11412055" y="6502324"/>
                </a:lnTo>
                <a:lnTo>
                  <a:pt x="0" y="5524"/>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42" name="任意多边形: 形状 141"/>
          <p:cNvSpPr/>
          <p:nvPr/>
        </p:nvSpPr>
        <p:spPr>
          <a:xfrm>
            <a:off x="2218690" y="-51435"/>
            <a:ext cx="10276205" cy="5854065"/>
          </a:xfrm>
          <a:custGeom>
            <a:avLst/>
            <a:gdLst>
              <a:gd name="connsiteX0" fmla="*/ 3137 w 10275951"/>
              <a:gd name="connsiteY0" fmla="*/ 0 h 5853760"/>
              <a:gd name="connsiteX1" fmla="*/ 10275951 w 10275951"/>
              <a:gd name="connsiteY1" fmla="*/ 5848248 h 5853760"/>
              <a:gd name="connsiteX2" fmla="*/ 10272814 w 10275951"/>
              <a:gd name="connsiteY2" fmla="*/ 5853760 h 5853760"/>
              <a:gd name="connsiteX3" fmla="*/ 0 w 10275951"/>
              <a:gd name="connsiteY3" fmla="*/ 5524 h 5853760"/>
              <a:gd name="connsiteX4" fmla="*/ 3137 w 10275951"/>
              <a:gd name="connsiteY4" fmla="*/ 0 h 5853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5951" h="5853760">
                <a:moveTo>
                  <a:pt x="3137" y="0"/>
                </a:moveTo>
                <a:lnTo>
                  <a:pt x="10275951" y="5848248"/>
                </a:lnTo>
                <a:lnTo>
                  <a:pt x="10272814" y="5853760"/>
                </a:lnTo>
                <a:lnTo>
                  <a:pt x="0" y="5524"/>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44" name="任意多边形: 形状 143"/>
          <p:cNvSpPr/>
          <p:nvPr/>
        </p:nvSpPr>
        <p:spPr>
          <a:xfrm>
            <a:off x="4587875" y="-51435"/>
            <a:ext cx="7907020" cy="4505325"/>
          </a:xfrm>
          <a:custGeom>
            <a:avLst/>
            <a:gdLst>
              <a:gd name="connsiteX0" fmla="*/ 3149 w 7906829"/>
              <a:gd name="connsiteY0" fmla="*/ 0 h 4505033"/>
              <a:gd name="connsiteX1" fmla="*/ 7906829 w 7906829"/>
              <a:gd name="connsiteY1" fmla="*/ 4499521 h 4505033"/>
              <a:gd name="connsiteX2" fmla="*/ 7903692 w 7906829"/>
              <a:gd name="connsiteY2" fmla="*/ 4505033 h 4505033"/>
              <a:gd name="connsiteX3" fmla="*/ 0 w 7906829"/>
              <a:gd name="connsiteY3" fmla="*/ 5524 h 4505033"/>
              <a:gd name="connsiteX4" fmla="*/ 3149 w 7906829"/>
              <a:gd name="connsiteY4" fmla="*/ 0 h 45050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06829" h="4505033">
                <a:moveTo>
                  <a:pt x="3149" y="0"/>
                </a:moveTo>
                <a:lnTo>
                  <a:pt x="7906829" y="4499521"/>
                </a:lnTo>
                <a:lnTo>
                  <a:pt x="7903692" y="4505033"/>
                </a:lnTo>
                <a:lnTo>
                  <a:pt x="0" y="5524"/>
                </a:lnTo>
                <a:lnTo>
                  <a:pt x="3149"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45" name="任意多边形: 形状 144"/>
          <p:cNvSpPr/>
          <p:nvPr/>
        </p:nvSpPr>
        <p:spPr>
          <a:xfrm>
            <a:off x="5772150" y="-51435"/>
            <a:ext cx="6750685" cy="3846830"/>
          </a:xfrm>
          <a:custGeom>
            <a:avLst/>
            <a:gdLst>
              <a:gd name="connsiteX0" fmla="*/ 3137 w 6750686"/>
              <a:gd name="connsiteY0" fmla="*/ 0 h 3846855"/>
              <a:gd name="connsiteX1" fmla="*/ 6750686 w 6750686"/>
              <a:gd name="connsiteY1" fmla="*/ 3841331 h 3846855"/>
              <a:gd name="connsiteX2" fmla="*/ 6747549 w 6750686"/>
              <a:gd name="connsiteY2" fmla="*/ 3846855 h 3846855"/>
              <a:gd name="connsiteX3" fmla="*/ 0 w 6750686"/>
              <a:gd name="connsiteY3" fmla="*/ 5524 h 3846855"/>
              <a:gd name="connsiteX4" fmla="*/ 3137 w 6750686"/>
              <a:gd name="connsiteY4" fmla="*/ 0 h 384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686" h="3846855">
                <a:moveTo>
                  <a:pt x="3137" y="0"/>
                </a:moveTo>
                <a:lnTo>
                  <a:pt x="6750686" y="3841331"/>
                </a:lnTo>
                <a:lnTo>
                  <a:pt x="6747549" y="3846855"/>
                </a:lnTo>
                <a:lnTo>
                  <a:pt x="0" y="5524"/>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47" name="任意多边形: 形状 146"/>
          <p:cNvSpPr/>
          <p:nvPr/>
        </p:nvSpPr>
        <p:spPr>
          <a:xfrm>
            <a:off x="8141335" y="-51435"/>
            <a:ext cx="4528185" cy="2581910"/>
          </a:xfrm>
          <a:custGeom>
            <a:avLst/>
            <a:gdLst>
              <a:gd name="connsiteX0" fmla="*/ 3150 w 4528261"/>
              <a:gd name="connsiteY0" fmla="*/ 0 h 2581631"/>
              <a:gd name="connsiteX1" fmla="*/ 4528261 w 4528261"/>
              <a:gd name="connsiteY1" fmla="*/ 2576119 h 2581631"/>
              <a:gd name="connsiteX2" fmla="*/ 4525111 w 4528261"/>
              <a:gd name="connsiteY2" fmla="*/ 2581631 h 2581631"/>
              <a:gd name="connsiteX3" fmla="*/ 0 w 4528261"/>
              <a:gd name="connsiteY3" fmla="*/ 5524 h 2581631"/>
              <a:gd name="connsiteX4" fmla="*/ 3150 w 4528261"/>
              <a:gd name="connsiteY4" fmla="*/ 0 h 258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8261" h="2581631">
                <a:moveTo>
                  <a:pt x="3150" y="0"/>
                </a:moveTo>
                <a:lnTo>
                  <a:pt x="4528261" y="2576119"/>
                </a:lnTo>
                <a:lnTo>
                  <a:pt x="4525111" y="2581631"/>
                </a:lnTo>
                <a:lnTo>
                  <a:pt x="0" y="5524"/>
                </a:lnTo>
                <a:lnTo>
                  <a:pt x="3150"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48" name="任意多边形: 形状 147"/>
          <p:cNvSpPr/>
          <p:nvPr/>
        </p:nvSpPr>
        <p:spPr>
          <a:xfrm>
            <a:off x="9326245" y="-51435"/>
            <a:ext cx="3168650" cy="1807845"/>
          </a:xfrm>
          <a:custGeom>
            <a:avLst/>
            <a:gdLst>
              <a:gd name="connsiteX0" fmla="*/ 3150 w 3168574"/>
              <a:gd name="connsiteY0" fmla="*/ 0 h 1807578"/>
              <a:gd name="connsiteX1" fmla="*/ 3168574 w 3168574"/>
              <a:gd name="connsiteY1" fmla="*/ 1802066 h 1807578"/>
              <a:gd name="connsiteX2" fmla="*/ 3165437 w 3168574"/>
              <a:gd name="connsiteY2" fmla="*/ 1807578 h 1807578"/>
              <a:gd name="connsiteX3" fmla="*/ 0 w 3168574"/>
              <a:gd name="connsiteY3" fmla="*/ 5524 h 1807578"/>
              <a:gd name="connsiteX4" fmla="*/ 3150 w 3168574"/>
              <a:gd name="connsiteY4" fmla="*/ 0 h 1807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574" h="1807578">
                <a:moveTo>
                  <a:pt x="3150" y="0"/>
                </a:moveTo>
                <a:lnTo>
                  <a:pt x="3168574" y="1802066"/>
                </a:lnTo>
                <a:lnTo>
                  <a:pt x="3165437" y="1807578"/>
                </a:lnTo>
                <a:lnTo>
                  <a:pt x="0" y="5524"/>
                </a:lnTo>
                <a:lnTo>
                  <a:pt x="3150"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49" name="任意多边形: 形状 148"/>
          <p:cNvSpPr/>
          <p:nvPr/>
        </p:nvSpPr>
        <p:spPr>
          <a:xfrm>
            <a:off x="11723370" y="-51435"/>
            <a:ext cx="883285" cy="506730"/>
          </a:xfrm>
          <a:custGeom>
            <a:avLst/>
            <a:gdLst>
              <a:gd name="connsiteX0" fmla="*/ 3137 w 883387"/>
              <a:gd name="connsiteY0" fmla="*/ 0 h 506641"/>
              <a:gd name="connsiteX1" fmla="*/ 883387 w 883387"/>
              <a:gd name="connsiteY1" fmla="*/ 501117 h 506641"/>
              <a:gd name="connsiteX2" fmla="*/ 880250 w 883387"/>
              <a:gd name="connsiteY2" fmla="*/ 506641 h 506641"/>
              <a:gd name="connsiteX3" fmla="*/ 0 w 883387"/>
              <a:gd name="connsiteY3" fmla="*/ 5524 h 506641"/>
              <a:gd name="connsiteX4" fmla="*/ 3137 w 883387"/>
              <a:gd name="connsiteY4" fmla="*/ 0 h 506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3387" h="506641">
                <a:moveTo>
                  <a:pt x="3137" y="0"/>
                </a:moveTo>
                <a:lnTo>
                  <a:pt x="883387" y="501117"/>
                </a:lnTo>
                <a:lnTo>
                  <a:pt x="880250" y="506641"/>
                </a:lnTo>
                <a:lnTo>
                  <a:pt x="0" y="5524"/>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50" name="任意多边形: 形状 149"/>
          <p:cNvSpPr/>
          <p:nvPr/>
        </p:nvSpPr>
        <p:spPr>
          <a:xfrm>
            <a:off x="10539095" y="-51435"/>
            <a:ext cx="1910715" cy="1091565"/>
          </a:xfrm>
          <a:custGeom>
            <a:avLst/>
            <a:gdLst>
              <a:gd name="connsiteX0" fmla="*/ 3137 w 1910588"/>
              <a:gd name="connsiteY0" fmla="*/ 0 h 1091413"/>
              <a:gd name="connsiteX1" fmla="*/ 1910588 w 1910588"/>
              <a:gd name="connsiteY1" fmla="*/ 1085901 h 1091413"/>
              <a:gd name="connsiteX2" fmla="*/ 1907439 w 1910588"/>
              <a:gd name="connsiteY2" fmla="*/ 1091413 h 1091413"/>
              <a:gd name="connsiteX3" fmla="*/ 0 w 1910588"/>
              <a:gd name="connsiteY3" fmla="*/ 5524 h 1091413"/>
              <a:gd name="connsiteX4" fmla="*/ 3137 w 1910588"/>
              <a:gd name="connsiteY4" fmla="*/ 0 h 109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588" h="1091413">
                <a:moveTo>
                  <a:pt x="3137" y="0"/>
                </a:moveTo>
                <a:lnTo>
                  <a:pt x="1910588" y="1085901"/>
                </a:lnTo>
                <a:lnTo>
                  <a:pt x="1907439" y="1091413"/>
                </a:lnTo>
                <a:lnTo>
                  <a:pt x="0" y="5524"/>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51" name="任意多边形: 形状 150"/>
          <p:cNvSpPr/>
          <p:nvPr/>
        </p:nvSpPr>
        <p:spPr>
          <a:xfrm>
            <a:off x="-337185" y="4643755"/>
            <a:ext cx="4398010" cy="2507615"/>
          </a:xfrm>
          <a:custGeom>
            <a:avLst/>
            <a:gdLst>
              <a:gd name="connsiteX0" fmla="*/ 3137 w 4398175"/>
              <a:gd name="connsiteY0" fmla="*/ 0 h 2507576"/>
              <a:gd name="connsiteX1" fmla="*/ 4398175 w 4398175"/>
              <a:gd name="connsiteY1" fmla="*/ 2502064 h 2507576"/>
              <a:gd name="connsiteX2" fmla="*/ 4395038 w 4398175"/>
              <a:gd name="connsiteY2" fmla="*/ 2507576 h 2507576"/>
              <a:gd name="connsiteX3" fmla="*/ 0 w 4398175"/>
              <a:gd name="connsiteY3" fmla="*/ 5511 h 2507576"/>
              <a:gd name="connsiteX4" fmla="*/ 3137 w 4398175"/>
              <a:gd name="connsiteY4" fmla="*/ 0 h 2507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98175" h="2507576">
                <a:moveTo>
                  <a:pt x="3137" y="0"/>
                </a:moveTo>
                <a:lnTo>
                  <a:pt x="4398175" y="2502064"/>
                </a:lnTo>
                <a:lnTo>
                  <a:pt x="4395038" y="2507576"/>
                </a:lnTo>
                <a:lnTo>
                  <a:pt x="0" y="5511"/>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52" name="任意多边形: 形状 151"/>
          <p:cNvSpPr/>
          <p:nvPr/>
        </p:nvSpPr>
        <p:spPr>
          <a:xfrm>
            <a:off x="-680085" y="5122545"/>
            <a:ext cx="3556635" cy="2028825"/>
          </a:xfrm>
          <a:custGeom>
            <a:avLst/>
            <a:gdLst>
              <a:gd name="connsiteX0" fmla="*/ 3137 w 3556839"/>
              <a:gd name="connsiteY0" fmla="*/ 0 h 2028609"/>
              <a:gd name="connsiteX1" fmla="*/ 3556839 w 3556839"/>
              <a:gd name="connsiteY1" fmla="*/ 2023097 h 2028609"/>
              <a:gd name="connsiteX2" fmla="*/ 3553689 w 3556839"/>
              <a:gd name="connsiteY2" fmla="*/ 2028609 h 2028609"/>
              <a:gd name="connsiteX3" fmla="*/ 0 w 3556839"/>
              <a:gd name="connsiteY3" fmla="*/ 5525 h 2028609"/>
              <a:gd name="connsiteX4" fmla="*/ 3137 w 3556839"/>
              <a:gd name="connsiteY4" fmla="*/ 0 h 202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839" h="2028609">
                <a:moveTo>
                  <a:pt x="3137" y="0"/>
                </a:moveTo>
                <a:lnTo>
                  <a:pt x="3556839" y="2023097"/>
                </a:lnTo>
                <a:lnTo>
                  <a:pt x="3553689" y="2028609"/>
                </a:lnTo>
                <a:lnTo>
                  <a:pt x="0" y="5525"/>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53" name="任意多边形: 形状 152"/>
          <p:cNvSpPr/>
          <p:nvPr/>
        </p:nvSpPr>
        <p:spPr>
          <a:xfrm>
            <a:off x="-680085" y="5796915"/>
            <a:ext cx="2372360" cy="1354455"/>
          </a:xfrm>
          <a:custGeom>
            <a:avLst/>
            <a:gdLst>
              <a:gd name="connsiteX0" fmla="*/ 3137 w 2372271"/>
              <a:gd name="connsiteY0" fmla="*/ 0 h 1354239"/>
              <a:gd name="connsiteX1" fmla="*/ 2372271 w 2372271"/>
              <a:gd name="connsiteY1" fmla="*/ 1348727 h 1354239"/>
              <a:gd name="connsiteX2" fmla="*/ 2369122 w 2372271"/>
              <a:gd name="connsiteY2" fmla="*/ 1354239 h 1354239"/>
              <a:gd name="connsiteX3" fmla="*/ 0 w 2372271"/>
              <a:gd name="connsiteY3" fmla="*/ 5512 h 1354239"/>
              <a:gd name="connsiteX4" fmla="*/ 3137 w 2372271"/>
              <a:gd name="connsiteY4" fmla="*/ 0 h 1354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271" h="1354239">
                <a:moveTo>
                  <a:pt x="3137" y="0"/>
                </a:moveTo>
                <a:lnTo>
                  <a:pt x="2372271" y="1348727"/>
                </a:lnTo>
                <a:lnTo>
                  <a:pt x="2369122" y="1354239"/>
                </a:lnTo>
                <a:lnTo>
                  <a:pt x="0" y="5512"/>
                </a:lnTo>
                <a:lnTo>
                  <a:pt x="3137"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sp>
        <p:nvSpPr>
          <p:cNvPr id="154" name="任意多边形: 形状 153"/>
          <p:cNvSpPr/>
          <p:nvPr/>
        </p:nvSpPr>
        <p:spPr>
          <a:xfrm>
            <a:off x="-370205" y="3869690"/>
            <a:ext cx="5757545" cy="3281045"/>
          </a:xfrm>
          <a:custGeom>
            <a:avLst/>
            <a:gdLst>
              <a:gd name="connsiteX0" fmla="*/ 3150 w 5757380"/>
              <a:gd name="connsiteY0" fmla="*/ 0 h 3281362"/>
              <a:gd name="connsiteX1" fmla="*/ 5757380 w 5757380"/>
              <a:gd name="connsiteY1" fmla="*/ 3275850 h 3281362"/>
              <a:gd name="connsiteX2" fmla="*/ 5754230 w 5757380"/>
              <a:gd name="connsiteY2" fmla="*/ 3281362 h 3281362"/>
              <a:gd name="connsiteX3" fmla="*/ 0 w 5757380"/>
              <a:gd name="connsiteY3" fmla="*/ 5524 h 3281362"/>
              <a:gd name="connsiteX4" fmla="*/ 3150 w 5757380"/>
              <a:gd name="connsiteY4" fmla="*/ 0 h 3281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7380" h="3281362">
                <a:moveTo>
                  <a:pt x="3150" y="0"/>
                </a:moveTo>
                <a:lnTo>
                  <a:pt x="5757380" y="3275850"/>
                </a:lnTo>
                <a:lnTo>
                  <a:pt x="5754230" y="3281362"/>
                </a:lnTo>
                <a:lnTo>
                  <a:pt x="0" y="5524"/>
                </a:lnTo>
                <a:lnTo>
                  <a:pt x="3150" y="0"/>
                </a:lnTo>
              </a:path>
            </a:pathLst>
          </a:custGeom>
          <a:gradFill flip="none" rotWithShape="1">
            <a:gsLst>
              <a:gs pos="50000">
                <a:schemeClr val="accent1">
                  <a:lumMod val="60000"/>
                  <a:lumOff val="40000"/>
                  <a:alpha val="17000"/>
                </a:schemeClr>
              </a:gs>
              <a:gs pos="0">
                <a:schemeClr val="accent1">
                  <a:lumMod val="60000"/>
                  <a:lumOff val="40000"/>
                  <a:alpha val="0"/>
                </a:schemeClr>
              </a:gs>
              <a:gs pos="100000">
                <a:schemeClr val="accent1">
                  <a:lumMod val="60000"/>
                  <a:lumOff val="40000"/>
                  <a:alpha val="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black"/>
              </a:solidFill>
              <a:effectLst/>
              <a:uLnTx/>
              <a:uFillTx/>
              <a:latin typeface="Roboto Regular"/>
              <a:cs typeface="+mn-cs"/>
            </a:endParaRPr>
          </a:p>
        </p:txBody>
      </p:sp>
      <p:grpSp>
        <p:nvGrpSpPr>
          <p:cNvPr id="193" name="组合 192"/>
          <p:cNvGrpSpPr/>
          <p:nvPr/>
        </p:nvGrpSpPr>
        <p:grpSpPr>
          <a:xfrm>
            <a:off x="5204720" y="5028322"/>
            <a:ext cx="6364249" cy="1448922"/>
            <a:chOff x="5140211" y="4925931"/>
            <a:chExt cx="6364249" cy="1203334"/>
          </a:xfrm>
        </p:grpSpPr>
        <p:grpSp>
          <p:nvGrpSpPr>
            <p:cNvPr id="186" name="组合 185"/>
            <p:cNvGrpSpPr/>
            <p:nvPr/>
          </p:nvGrpSpPr>
          <p:grpSpPr>
            <a:xfrm>
              <a:off x="5140211" y="4925931"/>
              <a:ext cx="6364249" cy="1203334"/>
              <a:chOff x="5968919" y="5231189"/>
              <a:chExt cx="5300345" cy="1056521"/>
            </a:xfrm>
          </p:grpSpPr>
          <p:sp>
            <p:nvSpPr>
              <p:cNvPr id="157" name="矩形 156"/>
              <p:cNvSpPr/>
              <p:nvPr/>
            </p:nvSpPr>
            <p:spPr>
              <a:xfrm>
                <a:off x="5968919" y="5231190"/>
                <a:ext cx="5300345" cy="1056520"/>
              </a:xfrm>
              <a:prstGeom prst="rect">
                <a:avLst/>
              </a:prstGeom>
              <a:gradFill>
                <a:gsLst>
                  <a:gs pos="0">
                    <a:srgbClr val="AACDEC"/>
                  </a:gs>
                  <a:gs pos="100000">
                    <a:schemeClr val="accent1">
                      <a:lumMod val="40000"/>
                      <a:lumOff val="60000"/>
                    </a:schemeClr>
                  </a:gs>
                </a:gsLst>
                <a:lin ang="5400000" scaled="0"/>
              </a:gradFill>
              <a:ln w="12700" cap="flat" cmpd="sng" algn="ctr">
                <a:noFill/>
                <a:prstDash val="solid"/>
                <a:miter lim="800000"/>
              </a:ln>
              <a:effectLst>
                <a:outerShdw blurRad="457200" dist="241300" dir="2700000" algn="tl" rotWithShape="0">
                  <a:srgbClr val="91BEE7">
                    <a:alpha val="27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200" b="0"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74" name="矩形 173"/>
              <p:cNvSpPr/>
              <p:nvPr/>
            </p:nvSpPr>
            <p:spPr>
              <a:xfrm>
                <a:off x="5968919" y="5231189"/>
                <a:ext cx="5300345" cy="359500"/>
              </a:xfrm>
              <a:prstGeom prst="rect">
                <a:avLst/>
              </a:prstGeom>
              <a:gradFill>
                <a:gsLst>
                  <a:gs pos="0">
                    <a:srgbClr val="1B4F80"/>
                  </a:gs>
                  <a:gs pos="100000">
                    <a:srgbClr val="1B4F80">
                      <a:lumMod val="50000"/>
                    </a:srgbClr>
                  </a:gs>
                </a:gsLst>
                <a:lin ang="2700000" scaled="1"/>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lang="zh-CN" altLang="en-US" sz="1600" b="1" dirty="0">
                  <a:solidFill>
                    <a:prstClr val="white"/>
                  </a:solidFill>
                  <a:ea typeface="阿里巴巴普惠体 B" panose="00020600040101010101" pitchFamily="18" charset="-122"/>
                </a:endParaRPr>
              </a:p>
            </p:txBody>
          </p:sp>
        </p:grpSp>
        <p:sp>
          <p:nvSpPr>
            <p:cNvPr id="177" name="矩形: 圆角 176"/>
            <p:cNvSpPr/>
            <p:nvPr/>
          </p:nvSpPr>
          <p:spPr>
            <a:xfrm>
              <a:off x="8682241" y="5456465"/>
              <a:ext cx="2340610" cy="42084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mysql数据库</a:t>
              </a:r>
              <a:endParaRPr lang="zh-CN" altLang="en-US" sz="1400"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84" name="矩形: 圆角 183"/>
            <p:cNvSpPr/>
            <p:nvPr/>
          </p:nvSpPr>
          <p:spPr>
            <a:xfrm>
              <a:off x="5707901" y="5456465"/>
              <a:ext cx="2207260" cy="42084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mybatis框架</a:t>
              </a:r>
              <a:endParaRPr lang="zh-CN" altLang="en-US" sz="1400"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grpSp>
        <p:nvGrpSpPr>
          <p:cNvPr id="23" name="组合 22"/>
          <p:cNvGrpSpPr/>
          <p:nvPr/>
        </p:nvGrpSpPr>
        <p:grpSpPr>
          <a:xfrm>
            <a:off x="402120" y="1301701"/>
            <a:ext cx="3545065" cy="5179060"/>
            <a:chOff x="3829117" y="913692"/>
            <a:chExt cx="3545065" cy="5285252"/>
          </a:xfrm>
        </p:grpSpPr>
        <p:grpSp>
          <p:nvGrpSpPr>
            <p:cNvPr id="19" name="组合 18"/>
            <p:cNvGrpSpPr/>
            <p:nvPr/>
          </p:nvGrpSpPr>
          <p:grpSpPr>
            <a:xfrm>
              <a:off x="3829117" y="913692"/>
              <a:ext cx="3545065" cy="5285252"/>
              <a:chOff x="3419991" y="3327622"/>
              <a:chExt cx="1673071" cy="2268637"/>
            </a:xfrm>
          </p:grpSpPr>
          <p:sp>
            <p:nvSpPr>
              <p:cNvPr id="20" name="矩形 19"/>
              <p:cNvSpPr/>
              <p:nvPr/>
            </p:nvSpPr>
            <p:spPr>
              <a:xfrm>
                <a:off x="3419991" y="3327622"/>
                <a:ext cx="1673071" cy="2268637"/>
              </a:xfrm>
              <a:prstGeom prst="rect">
                <a:avLst/>
              </a:prstGeom>
              <a:gradFill>
                <a:gsLst>
                  <a:gs pos="0">
                    <a:srgbClr val="AACDEC"/>
                  </a:gs>
                  <a:gs pos="100000">
                    <a:srgbClr val="DFECF9"/>
                  </a:gs>
                </a:gsLst>
                <a:lin ang="5400000" scaled="0"/>
              </a:gradFill>
              <a:ln w="12700" cap="flat" cmpd="sng" algn="ctr">
                <a:noFill/>
                <a:prstDash val="solid"/>
                <a:miter lim="800000"/>
              </a:ln>
              <a:effectLst>
                <a:outerShdw blurRad="457200" dist="241300" dir="2700000" algn="tl" rotWithShape="0">
                  <a:srgbClr val="91BEE7">
                    <a:alpha val="27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1" name="矩形 20"/>
              <p:cNvSpPr/>
              <p:nvPr/>
            </p:nvSpPr>
            <p:spPr>
              <a:xfrm>
                <a:off x="3419991" y="3327622"/>
                <a:ext cx="1673071" cy="301459"/>
              </a:xfrm>
              <a:prstGeom prst="rect">
                <a:avLst/>
              </a:prstGeom>
              <a:solidFill>
                <a:srgbClr val="0070C0"/>
              </a:solidFill>
              <a:ln w="12700" cap="flat" cmpd="sng" algn="ctr">
                <a:solidFill>
                  <a:srgbClr val="0070C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500" b="0"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前</a:t>
                </a:r>
                <a:r>
                  <a:rPr kumimoji="0" lang="zh-CN" altLang="en-US" sz="2500" b="0"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端</a:t>
                </a:r>
                <a:endParaRPr kumimoji="0" lang="zh-CN" altLang="en-US" sz="2500" b="0"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sp>
          <p:nvSpPr>
            <p:cNvPr id="214" name="矩形: 圆角 213"/>
            <p:cNvSpPr/>
            <p:nvPr/>
          </p:nvSpPr>
          <p:spPr>
            <a:xfrm>
              <a:off x="4698122" y="4428907"/>
              <a:ext cx="1889368" cy="43193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600" b="1"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百度地图api</a:t>
              </a:r>
              <a:endParaRPr kumimoji="0" lang="zh-CN" altLang="en-US" sz="1600" b="1"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215" name="矩形: 圆角 214"/>
            <p:cNvSpPr/>
            <p:nvPr/>
          </p:nvSpPr>
          <p:spPr>
            <a:xfrm>
              <a:off x="4698122" y="5733688"/>
              <a:ext cx="1889368" cy="43193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600" b="1"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tailwindcss</a:t>
              </a:r>
              <a:endParaRPr kumimoji="0" lang="zh-CN" altLang="en-US" sz="1600" b="1"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75" name="矩形: 圆角 174"/>
            <p:cNvSpPr/>
            <p:nvPr/>
          </p:nvSpPr>
          <p:spPr>
            <a:xfrm>
              <a:off x="4462847" y="1820272"/>
              <a:ext cx="2364105" cy="59488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前端</a:t>
              </a:r>
              <a:r>
                <a:rPr lang="zh-CN" altLang="en-US"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框架</a:t>
              </a:r>
              <a:r>
                <a:rPr lang="en-US" altLang="zh-CN"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vue3.0</a:t>
              </a:r>
              <a:endParaRPr lang="en-US" altLang="zh-CN"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sp>
        <p:nvSpPr>
          <p:cNvPr id="27" name="任意多边形: 形状 26"/>
          <p:cNvSpPr/>
          <p:nvPr/>
        </p:nvSpPr>
        <p:spPr>
          <a:xfrm rot="13500000">
            <a:off x="3955789" y="5455209"/>
            <a:ext cx="682740" cy="683411"/>
          </a:xfrm>
          <a:custGeom>
            <a:avLst/>
            <a:gdLst>
              <a:gd name="connsiteX0" fmla="*/ 252268 w 349446"/>
              <a:gd name="connsiteY0" fmla="*/ 137175 h 349446"/>
              <a:gd name="connsiteX1" fmla="*/ 215927 w 349446"/>
              <a:gd name="connsiteY1" fmla="*/ 173516 h 349446"/>
              <a:gd name="connsiteX2" fmla="*/ 175929 w 349446"/>
              <a:gd name="connsiteY2" fmla="*/ 133518 h 349446"/>
              <a:gd name="connsiteX3" fmla="*/ 212270 w 349446"/>
              <a:gd name="connsiteY3" fmla="*/ 97177 h 349446"/>
              <a:gd name="connsiteX4" fmla="*/ 300857 w 349446"/>
              <a:gd name="connsiteY4" fmla="*/ 88586 h 349446"/>
              <a:gd name="connsiteX5" fmla="*/ 264516 w 349446"/>
              <a:gd name="connsiteY5" fmla="*/ 124927 h 349446"/>
              <a:gd name="connsiteX6" fmla="*/ 224518 w 349446"/>
              <a:gd name="connsiteY6" fmla="*/ 84930 h 349446"/>
              <a:gd name="connsiteX7" fmla="*/ 260859 w 349446"/>
              <a:gd name="connsiteY7" fmla="*/ 48588 h 349446"/>
              <a:gd name="connsiteX8" fmla="*/ 349446 w 349446"/>
              <a:gd name="connsiteY8" fmla="*/ 39997 h 349446"/>
              <a:gd name="connsiteX9" fmla="*/ 313105 w 349446"/>
              <a:gd name="connsiteY9" fmla="*/ 76338 h 349446"/>
              <a:gd name="connsiteX10" fmla="*/ 273107 w 349446"/>
              <a:gd name="connsiteY10" fmla="*/ 36341 h 349446"/>
              <a:gd name="connsiteX11" fmla="*/ 309448 w 349446"/>
              <a:gd name="connsiteY11" fmla="*/ 0 h 349446"/>
              <a:gd name="connsiteX12" fmla="*/ 124220 w 349446"/>
              <a:gd name="connsiteY12" fmla="*/ 349446 h 349446"/>
              <a:gd name="connsiteX13" fmla="*/ 0 w 349446"/>
              <a:gd name="connsiteY13" fmla="*/ 349446 h 349446"/>
              <a:gd name="connsiteX14" fmla="*/ 0 w 349446"/>
              <a:gd name="connsiteY14" fmla="*/ 225226 h 349446"/>
              <a:gd name="connsiteX15" fmla="*/ 42111 w 349446"/>
              <a:gd name="connsiteY15" fmla="*/ 267337 h 349446"/>
              <a:gd name="connsiteX16" fmla="*/ 163682 w 349446"/>
              <a:gd name="connsiteY16" fmla="*/ 145765 h 349446"/>
              <a:gd name="connsiteX17" fmla="*/ 203680 w 349446"/>
              <a:gd name="connsiteY17" fmla="*/ 185763 h 349446"/>
              <a:gd name="connsiteX18" fmla="*/ 82108 w 349446"/>
              <a:gd name="connsiteY18" fmla="*/ 307334 h 34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9446" h="349446">
                <a:moveTo>
                  <a:pt x="252268" y="137175"/>
                </a:moveTo>
                <a:lnTo>
                  <a:pt x="215927" y="173516"/>
                </a:lnTo>
                <a:lnTo>
                  <a:pt x="175929" y="133518"/>
                </a:lnTo>
                <a:lnTo>
                  <a:pt x="212270" y="97177"/>
                </a:lnTo>
                <a:close/>
                <a:moveTo>
                  <a:pt x="300857" y="88586"/>
                </a:moveTo>
                <a:lnTo>
                  <a:pt x="264516" y="124927"/>
                </a:lnTo>
                <a:lnTo>
                  <a:pt x="224518" y="84930"/>
                </a:lnTo>
                <a:lnTo>
                  <a:pt x="260859" y="48588"/>
                </a:lnTo>
                <a:close/>
                <a:moveTo>
                  <a:pt x="349446" y="39997"/>
                </a:moveTo>
                <a:lnTo>
                  <a:pt x="313105" y="76338"/>
                </a:lnTo>
                <a:lnTo>
                  <a:pt x="273107" y="36341"/>
                </a:lnTo>
                <a:lnTo>
                  <a:pt x="309448" y="0"/>
                </a:lnTo>
                <a:close/>
                <a:moveTo>
                  <a:pt x="124220" y="349446"/>
                </a:moveTo>
                <a:lnTo>
                  <a:pt x="0" y="349446"/>
                </a:lnTo>
                <a:lnTo>
                  <a:pt x="0" y="225226"/>
                </a:lnTo>
                <a:lnTo>
                  <a:pt x="42111" y="267337"/>
                </a:lnTo>
                <a:lnTo>
                  <a:pt x="163682" y="145765"/>
                </a:lnTo>
                <a:lnTo>
                  <a:pt x="203680" y="185763"/>
                </a:lnTo>
                <a:lnTo>
                  <a:pt x="82108" y="307334"/>
                </a:lnTo>
                <a:close/>
              </a:path>
            </a:pathLst>
          </a:custGeom>
          <a:gradFill>
            <a:gsLst>
              <a:gs pos="100000">
                <a:srgbClr val="A0C6EB"/>
              </a:gs>
              <a:gs pos="61000">
                <a:srgbClr val="A0C6EB"/>
              </a:gs>
              <a:gs pos="0">
                <a:srgbClr val="A0C6EB">
                  <a:alpha val="0"/>
                </a:srgbClr>
              </a:gs>
              <a:gs pos="76000">
                <a:srgbClr val="A0C6EB"/>
              </a:gs>
            </a:gsLst>
            <a:lin ang="5400000" scaled="0"/>
          </a:gradFill>
          <a:ln w="0">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panose="020B0500000000000000" charset="-122"/>
              <a:cs typeface="+mn-cs"/>
            </a:endParaRPr>
          </a:p>
        </p:txBody>
      </p:sp>
      <p:sp>
        <p:nvSpPr>
          <p:cNvPr id="46" name="矩形: 圆角 45"/>
          <p:cNvSpPr/>
          <p:nvPr/>
        </p:nvSpPr>
        <p:spPr>
          <a:xfrm>
            <a:off x="5849604" y="2832004"/>
            <a:ext cx="1889198" cy="73176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spring框架</a:t>
            </a:r>
            <a:endParaRPr lang="zh-CN" altLang="en-US"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cxnSp>
        <p:nvCxnSpPr>
          <p:cNvPr id="47" name="直接连接符 46"/>
          <p:cNvCxnSpPr/>
          <p:nvPr/>
        </p:nvCxnSpPr>
        <p:spPr>
          <a:xfrm flipH="1">
            <a:off x="3398938" y="2452792"/>
            <a:ext cx="6304993" cy="0"/>
          </a:xfrm>
          <a:prstGeom prst="line">
            <a:avLst/>
          </a:prstGeom>
          <a:noFill/>
          <a:ln w="34925" cap="flat" cmpd="sng" algn="ctr">
            <a:solidFill>
              <a:srgbClr val="184773"/>
            </a:solidFill>
            <a:prstDash val="solid"/>
            <a:miter lim="800000"/>
            <a:tailEnd type="triangle" w="lg" len="lg"/>
          </a:ln>
          <a:effectLst/>
        </p:spPr>
      </p:cxnSp>
      <p:cxnSp>
        <p:nvCxnSpPr>
          <p:cNvPr id="51" name="直接连接符 50"/>
          <p:cNvCxnSpPr/>
          <p:nvPr/>
        </p:nvCxnSpPr>
        <p:spPr>
          <a:xfrm>
            <a:off x="6736025" y="2472429"/>
            <a:ext cx="0" cy="339793"/>
          </a:xfrm>
          <a:prstGeom prst="line">
            <a:avLst/>
          </a:prstGeom>
          <a:noFill/>
          <a:ln w="34925" cap="flat" cmpd="sng" algn="ctr">
            <a:solidFill>
              <a:srgbClr val="184773"/>
            </a:solidFill>
            <a:prstDash val="solid"/>
            <a:miter lim="800000"/>
            <a:tailEnd type="none" w="lg" len="lg"/>
          </a:ln>
          <a:effectLst/>
        </p:spPr>
      </p:cxnSp>
      <p:cxnSp>
        <p:nvCxnSpPr>
          <p:cNvPr id="137" name="直接连接符 136"/>
          <p:cNvCxnSpPr/>
          <p:nvPr/>
        </p:nvCxnSpPr>
        <p:spPr>
          <a:xfrm>
            <a:off x="9703931" y="2458191"/>
            <a:ext cx="0" cy="368268"/>
          </a:xfrm>
          <a:prstGeom prst="line">
            <a:avLst/>
          </a:prstGeom>
          <a:noFill/>
          <a:ln w="34925" cap="flat" cmpd="sng" algn="ctr">
            <a:solidFill>
              <a:srgbClr val="184773"/>
            </a:solidFill>
            <a:prstDash val="solid"/>
            <a:miter lim="800000"/>
            <a:tailEnd type="none" w="lg" len="lg"/>
          </a:ln>
          <a:effectLst/>
        </p:spPr>
      </p:cxnSp>
      <p:cxnSp>
        <p:nvCxnSpPr>
          <p:cNvPr id="173" name="直接连接符 172"/>
          <p:cNvCxnSpPr/>
          <p:nvPr/>
        </p:nvCxnSpPr>
        <p:spPr>
          <a:xfrm flipH="1" flipV="1">
            <a:off x="9684819" y="3592585"/>
            <a:ext cx="4152" cy="455303"/>
          </a:xfrm>
          <a:prstGeom prst="line">
            <a:avLst/>
          </a:prstGeom>
          <a:noFill/>
          <a:ln w="34925" cap="flat" cmpd="sng" algn="ctr">
            <a:solidFill>
              <a:srgbClr val="184773"/>
            </a:solidFill>
            <a:prstDash val="solid"/>
            <a:miter lim="800000"/>
            <a:tailEnd type="triangle" w="lg" len="lg"/>
          </a:ln>
          <a:effectLst/>
        </p:spPr>
      </p:cxnSp>
      <p:sp>
        <p:nvSpPr>
          <p:cNvPr id="191" name="任意多边形: 形状 190"/>
          <p:cNvSpPr/>
          <p:nvPr/>
        </p:nvSpPr>
        <p:spPr>
          <a:xfrm rot="18848965" flipH="1" flipV="1">
            <a:off x="6339205" y="3911600"/>
            <a:ext cx="922655" cy="925830"/>
          </a:xfrm>
          <a:custGeom>
            <a:avLst/>
            <a:gdLst>
              <a:gd name="connsiteX0" fmla="*/ 252268 w 349446"/>
              <a:gd name="connsiteY0" fmla="*/ 137175 h 349446"/>
              <a:gd name="connsiteX1" fmla="*/ 215927 w 349446"/>
              <a:gd name="connsiteY1" fmla="*/ 173516 h 349446"/>
              <a:gd name="connsiteX2" fmla="*/ 175929 w 349446"/>
              <a:gd name="connsiteY2" fmla="*/ 133518 h 349446"/>
              <a:gd name="connsiteX3" fmla="*/ 212270 w 349446"/>
              <a:gd name="connsiteY3" fmla="*/ 97177 h 349446"/>
              <a:gd name="connsiteX4" fmla="*/ 300857 w 349446"/>
              <a:gd name="connsiteY4" fmla="*/ 88586 h 349446"/>
              <a:gd name="connsiteX5" fmla="*/ 264516 w 349446"/>
              <a:gd name="connsiteY5" fmla="*/ 124927 h 349446"/>
              <a:gd name="connsiteX6" fmla="*/ 224518 w 349446"/>
              <a:gd name="connsiteY6" fmla="*/ 84930 h 349446"/>
              <a:gd name="connsiteX7" fmla="*/ 260859 w 349446"/>
              <a:gd name="connsiteY7" fmla="*/ 48588 h 349446"/>
              <a:gd name="connsiteX8" fmla="*/ 349446 w 349446"/>
              <a:gd name="connsiteY8" fmla="*/ 39997 h 349446"/>
              <a:gd name="connsiteX9" fmla="*/ 313105 w 349446"/>
              <a:gd name="connsiteY9" fmla="*/ 76338 h 349446"/>
              <a:gd name="connsiteX10" fmla="*/ 273107 w 349446"/>
              <a:gd name="connsiteY10" fmla="*/ 36341 h 349446"/>
              <a:gd name="connsiteX11" fmla="*/ 309448 w 349446"/>
              <a:gd name="connsiteY11" fmla="*/ 0 h 349446"/>
              <a:gd name="connsiteX12" fmla="*/ 124220 w 349446"/>
              <a:gd name="connsiteY12" fmla="*/ 349446 h 349446"/>
              <a:gd name="connsiteX13" fmla="*/ 0 w 349446"/>
              <a:gd name="connsiteY13" fmla="*/ 349446 h 349446"/>
              <a:gd name="connsiteX14" fmla="*/ 0 w 349446"/>
              <a:gd name="connsiteY14" fmla="*/ 225226 h 349446"/>
              <a:gd name="connsiteX15" fmla="*/ 42111 w 349446"/>
              <a:gd name="connsiteY15" fmla="*/ 267337 h 349446"/>
              <a:gd name="connsiteX16" fmla="*/ 163682 w 349446"/>
              <a:gd name="connsiteY16" fmla="*/ 145765 h 349446"/>
              <a:gd name="connsiteX17" fmla="*/ 203680 w 349446"/>
              <a:gd name="connsiteY17" fmla="*/ 185763 h 349446"/>
              <a:gd name="connsiteX18" fmla="*/ 82108 w 349446"/>
              <a:gd name="connsiteY18" fmla="*/ 307334 h 34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9446" h="349446">
                <a:moveTo>
                  <a:pt x="252268" y="137175"/>
                </a:moveTo>
                <a:lnTo>
                  <a:pt x="215927" y="173516"/>
                </a:lnTo>
                <a:lnTo>
                  <a:pt x="175929" y="133518"/>
                </a:lnTo>
                <a:lnTo>
                  <a:pt x="212270" y="97177"/>
                </a:lnTo>
                <a:close/>
                <a:moveTo>
                  <a:pt x="300857" y="88586"/>
                </a:moveTo>
                <a:lnTo>
                  <a:pt x="264516" y="124927"/>
                </a:lnTo>
                <a:lnTo>
                  <a:pt x="224518" y="84930"/>
                </a:lnTo>
                <a:lnTo>
                  <a:pt x="260859" y="48588"/>
                </a:lnTo>
                <a:close/>
                <a:moveTo>
                  <a:pt x="349446" y="39997"/>
                </a:moveTo>
                <a:lnTo>
                  <a:pt x="313105" y="76338"/>
                </a:lnTo>
                <a:lnTo>
                  <a:pt x="273107" y="36341"/>
                </a:lnTo>
                <a:lnTo>
                  <a:pt x="309448" y="0"/>
                </a:lnTo>
                <a:close/>
                <a:moveTo>
                  <a:pt x="124220" y="349446"/>
                </a:moveTo>
                <a:lnTo>
                  <a:pt x="0" y="349446"/>
                </a:lnTo>
                <a:lnTo>
                  <a:pt x="0" y="225226"/>
                </a:lnTo>
                <a:lnTo>
                  <a:pt x="42111" y="267337"/>
                </a:lnTo>
                <a:lnTo>
                  <a:pt x="163682" y="145765"/>
                </a:lnTo>
                <a:lnTo>
                  <a:pt x="203680" y="185763"/>
                </a:lnTo>
                <a:lnTo>
                  <a:pt x="82108" y="307334"/>
                </a:lnTo>
                <a:close/>
              </a:path>
            </a:pathLst>
          </a:custGeom>
          <a:gradFill flip="none" rotWithShape="1">
            <a:gsLst>
              <a:gs pos="24000">
                <a:schemeClr val="accent1">
                  <a:lumMod val="50000"/>
                </a:schemeClr>
              </a:gs>
              <a:gs pos="100000">
                <a:schemeClr val="accent1">
                  <a:lumMod val="50000"/>
                  <a:alpha val="0"/>
                </a:schemeClr>
              </a:gs>
            </a:gsLst>
            <a:lin ang="0" scaled="1"/>
            <a:tileRect/>
          </a:gradFill>
          <a:ln>
            <a:noFill/>
          </a:ln>
          <a:effectLst>
            <a:outerShdw blurRad="330200" dist="190500" dir="5400000" sx="80000" sy="80000" algn="t" rotWithShape="0">
              <a:srgbClr val="000066">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prstClr val="white"/>
              </a:solidFill>
              <a:effectLst/>
              <a:uLnTx/>
              <a:uFillTx/>
              <a:latin typeface="Roboto"/>
              <a:ea typeface="思源黑体 CN Regular" panose="020B0500000000000000" charset="-122"/>
              <a:cs typeface="+mn-cs"/>
            </a:endParaRPr>
          </a:p>
        </p:txBody>
      </p:sp>
      <p:sp>
        <p:nvSpPr>
          <p:cNvPr id="143" name="矩形: 圆角 142"/>
          <p:cNvSpPr/>
          <p:nvPr/>
        </p:nvSpPr>
        <p:spPr>
          <a:xfrm>
            <a:off x="8746363" y="2835895"/>
            <a:ext cx="1889198" cy="73176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rPr>
              <a:t>django框架</a:t>
            </a:r>
            <a:endParaRPr lang="zh-CN" altLang="en-US" b="1" dirty="0">
              <a:solidFill>
                <a:prstClr val="white"/>
              </a:solidFill>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grpSp>
        <p:nvGrpSpPr>
          <p:cNvPr id="15" name="组合 14"/>
          <p:cNvGrpSpPr/>
          <p:nvPr/>
        </p:nvGrpSpPr>
        <p:grpSpPr>
          <a:xfrm>
            <a:off x="588661" y="455087"/>
            <a:ext cx="4443730" cy="585133"/>
            <a:chOff x="5100971" y="561132"/>
            <a:chExt cx="4443730" cy="585133"/>
          </a:xfrm>
        </p:grpSpPr>
        <p:sp>
          <p:nvSpPr>
            <p:cNvPr id="16" name="文本框 15"/>
            <p:cNvSpPr txBox="1"/>
            <p:nvPr/>
          </p:nvSpPr>
          <p:spPr>
            <a:xfrm>
              <a:off x="5100971" y="561132"/>
              <a:ext cx="4443730" cy="583565"/>
            </a:xfrm>
            <a:prstGeom prst="rect">
              <a:avLst/>
            </a:prstGeom>
            <a:noFill/>
          </p:spPr>
          <p:txBody>
            <a:bodyPr wrap="none" rtlCol="0" anchor="ctr">
              <a:spAutoFit/>
            </a:bodyPr>
            <a:p>
              <a:pPr algn="ctr"/>
              <a:r>
                <a:rPr lang="zh-CN" altLang="en-US" sz="3200" b="1" spc="150" dirty="0">
                  <a:solidFill>
                    <a:schemeClr val="tx1">
                      <a:lumMod val="65000"/>
                      <a:lumOff val="35000"/>
                    </a:schemeClr>
                  </a:solidFill>
                  <a:cs typeface="+mn-ea"/>
                  <a:sym typeface="+mn-lt"/>
                </a:rPr>
                <a:t>项目</a:t>
              </a:r>
              <a:r>
                <a:rPr lang="zh-CN" altLang="en-US" sz="3200" b="1" spc="150" dirty="0">
                  <a:solidFill>
                    <a:schemeClr val="tx1">
                      <a:lumMod val="65000"/>
                      <a:lumOff val="35000"/>
                    </a:schemeClr>
                  </a:solidFill>
                  <a:cs typeface="+mn-ea"/>
                  <a:sym typeface="+mn-lt"/>
                </a:rPr>
                <a:t>实现——系统架构</a:t>
              </a:r>
              <a:endParaRPr lang="zh-CN" altLang="en-US" sz="3200" b="1" spc="150" dirty="0">
                <a:solidFill>
                  <a:schemeClr val="tx1">
                    <a:lumMod val="65000"/>
                    <a:lumOff val="35000"/>
                  </a:schemeClr>
                </a:solidFill>
                <a:cs typeface="+mn-ea"/>
                <a:sym typeface="+mn-lt"/>
              </a:endParaRPr>
            </a:p>
          </p:txBody>
        </p:sp>
        <p:cxnSp>
          <p:nvCxnSpPr>
            <p:cNvPr id="17" name="直接连接符 16"/>
            <p:cNvCxnSpPr/>
            <p:nvPr/>
          </p:nvCxnSpPr>
          <p:spPr>
            <a:xfrm>
              <a:off x="5207702" y="1146265"/>
              <a:ext cx="4265930" cy="0"/>
            </a:xfrm>
            <a:prstGeom prst="line">
              <a:avLst/>
            </a:prstGeom>
            <a:ln w="19050">
              <a:solidFill>
                <a:srgbClr val="5A7EB0"/>
              </a:solidFill>
            </a:ln>
          </p:spPr>
          <p:style>
            <a:lnRef idx="1">
              <a:schemeClr val="accent1"/>
            </a:lnRef>
            <a:fillRef idx="0">
              <a:schemeClr val="accent1"/>
            </a:fillRef>
            <a:effectRef idx="0">
              <a:schemeClr val="accent1"/>
            </a:effectRef>
            <a:fontRef idx="minor">
              <a:schemeClr val="tx1"/>
            </a:fontRef>
          </p:style>
        </p:cxnSp>
      </p:grpSp>
      <p:sp>
        <p:nvSpPr>
          <p:cNvPr id="11" name="矩形: 圆角 213"/>
          <p:cNvSpPr/>
          <p:nvPr/>
        </p:nvSpPr>
        <p:spPr>
          <a:xfrm>
            <a:off x="1271125" y="5373668"/>
            <a:ext cx="1889368" cy="423252"/>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r>
              <a:rPr kumimoji="0" lang="zh-CN" altLang="en-US" sz="1600" b="1"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echarts</a:t>
            </a:r>
            <a:endParaRPr kumimoji="0" lang="zh-CN" altLang="en-US" sz="1600" b="1"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12" name="圆角矩形 11"/>
          <p:cNvSpPr/>
          <p:nvPr/>
        </p:nvSpPr>
        <p:spPr>
          <a:xfrm>
            <a:off x="589280" y="2773045"/>
            <a:ext cx="3225800" cy="384048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矩形: 圆角 180"/>
          <p:cNvSpPr/>
          <p:nvPr/>
        </p:nvSpPr>
        <p:spPr>
          <a:xfrm>
            <a:off x="8584565" y="4061460"/>
            <a:ext cx="2339975" cy="46736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kumimoji="0" lang="en-US" altLang="zh-CN" sz="1600" b="1"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rPr>
              <a:t>FlowPrediction</a:t>
            </a:r>
            <a:endParaRPr kumimoji="0" lang="en-US" altLang="zh-CN" sz="1600" b="1" i="0" u="none" strike="noStrike" kern="1200" cap="none" spc="0" normalizeH="0" baseline="0" noProof="0" dirty="0">
              <a:ln>
                <a:noFill/>
              </a:ln>
              <a:solidFill>
                <a:prstClr val="white"/>
              </a:solidFill>
              <a:effectLst/>
              <a:uLnTx/>
              <a:uFillTx/>
              <a:latin typeface="阿里巴巴普惠体 B" panose="00020600040101010101" pitchFamily="18" charset="-122"/>
              <a:ea typeface="阿里巴巴普惠体 B" panose="00020600040101010101" pitchFamily="18" charset="-122"/>
              <a:cs typeface="阿里巴巴普惠体 B" panose="00020600040101010101" pitchFamily="18" charset="-122"/>
            </a:endParaRPr>
          </a:p>
        </p:txBody>
      </p:sp>
      <p:sp>
        <p:nvSpPr>
          <p:cNvPr id="30" name="加号 29"/>
          <p:cNvSpPr/>
          <p:nvPr/>
        </p:nvSpPr>
        <p:spPr>
          <a:xfrm>
            <a:off x="8068310" y="5601970"/>
            <a:ext cx="678180" cy="678180"/>
          </a:xfrm>
          <a:prstGeom prst="mathPlus">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 name="图片 1" descr="C292D5638712C5392035D32DB9554941"/>
          <p:cNvPicPr>
            <a:picLocks noChangeAspect="1"/>
          </p:cNvPicPr>
          <p:nvPr/>
        </p:nvPicPr>
        <p:blipFill>
          <a:blip r:embed="rId1"/>
          <a:srcRect l="8614" t="60061" r="72570" b="351"/>
          <a:stretch>
            <a:fillRect/>
          </a:stretch>
        </p:blipFill>
        <p:spPr>
          <a:xfrm>
            <a:off x="1024890" y="3869690"/>
            <a:ext cx="571500" cy="573405"/>
          </a:xfrm>
          <a:prstGeom prst="rect">
            <a:avLst/>
          </a:prstGeom>
        </p:spPr>
      </p:pic>
      <p:pic>
        <p:nvPicPr>
          <p:cNvPr id="3" name="图片 2" descr="C292D5638712C5392035D32DB9554941"/>
          <p:cNvPicPr>
            <a:picLocks noChangeAspect="1"/>
          </p:cNvPicPr>
          <p:nvPr/>
        </p:nvPicPr>
        <p:blipFill>
          <a:blip r:embed="rId1"/>
          <a:srcRect l="209" t="17185" r="72005" b="42525"/>
          <a:stretch>
            <a:fillRect/>
          </a:stretch>
        </p:blipFill>
        <p:spPr>
          <a:xfrm>
            <a:off x="752475" y="3209290"/>
            <a:ext cx="843915" cy="583565"/>
          </a:xfrm>
          <a:prstGeom prst="rect">
            <a:avLst/>
          </a:prstGeom>
        </p:spPr>
      </p:pic>
      <p:pic>
        <p:nvPicPr>
          <p:cNvPr id="4" name="图片 3" descr="C292D5638712C5392035D32DB9554941"/>
          <p:cNvPicPr>
            <a:picLocks noChangeAspect="1"/>
          </p:cNvPicPr>
          <p:nvPr/>
        </p:nvPicPr>
        <p:blipFill>
          <a:blip r:embed="rId1"/>
          <a:srcRect l="63266" t="15256" r="8948" b="24638"/>
          <a:stretch>
            <a:fillRect/>
          </a:stretch>
        </p:blipFill>
        <p:spPr>
          <a:xfrm>
            <a:off x="2623185" y="3105150"/>
            <a:ext cx="843915" cy="870585"/>
          </a:xfrm>
          <a:prstGeom prst="rect">
            <a:avLst/>
          </a:prstGeom>
        </p:spPr>
      </p:pic>
      <p:pic>
        <p:nvPicPr>
          <p:cNvPr id="5" name="图片 4" descr="C292D5638712C5392035D32DB9554941"/>
          <p:cNvPicPr>
            <a:picLocks noChangeAspect="1"/>
          </p:cNvPicPr>
          <p:nvPr/>
        </p:nvPicPr>
        <p:blipFill>
          <a:blip r:embed="rId1"/>
          <a:srcRect l="32156" r="35814" b="19565"/>
          <a:stretch>
            <a:fillRect/>
          </a:stretch>
        </p:blipFill>
        <p:spPr>
          <a:xfrm>
            <a:off x="1617980" y="2940685"/>
            <a:ext cx="972820" cy="1279525"/>
          </a:xfrm>
          <a:prstGeom prst="rect">
            <a:avLst/>
          </a:prstGeom>
        </p:spPr>
      </p:pic>
      <p:pic>
        <p:nvPicPr>
          <p:cNvPr id="6" name="图片 5" descr="C292D5638712C5392035D32DB9554941"/>
          <p:cNvPicPr>
            <a:picLocks noChangeAspect="1"/>
          </p:cNvPicPr>
          <p:nvPr/>
        </p:nvPicPr>
        <p:blipFill>
          <a:blip r:embed="rId1"/>
          <a:srcRect l="39034" t="74573" r="39201"/>
          <a:stretch>
            <a:fillRect/>
          </a:stretch>
        </p:blipFill>
        <p:spPr>
          <a:xfrm>
            <a:off x="1863725" y="4220210"/>
            <a:ext cx="661035" cy="368300"/>
          </a:xfrm>
          <a:prstGeom prst="rect">
            <a:avLst/>
          </a:prstGeom>
        </p:spPr>
      </p:pic>
      <p:pic>
        <p:nvPicPr>
          <p:cNvPr id="7" name="图片 6" descr="C292D5638712C5392035D32DB9554941"/>
          <p:cNvPicPr>
            <a:picLocks noChangeAspect="1"/>
          </p:cNvPicPr>
          <p:nvPr/>
        </p:nvPicPr>
        <p:blipFill>
          <a:blip r:embed="rId1"/>
          <a:srcRect l="63266" t="71329" r="-2509" b="-2762"/>
          <a:stretch>
            <a:fillRect/>
          </a:stretch>
        </p:blipFill>
        <p:spPr>
          <a:xfrm>
            <a:off x="2623185" y="4048125"/>
            <a:ext cx="1191895" cy="455295"/>
          </a:xfrm>
          <a:prstGeom prst="rect">
            <a:avLst/>
          </a:prstGeom>
        </p:spPr>
      </p:pic>
      <p:cxnSp>
        <p:nvCxnSpPr>
          <p:cNvPr id="8" name="直接连接符 7"/>
          <p:cNvCxnSpPr/>
          <p:nvPr/>
        </p:nvCxnSpPr>
        <p:spPr>
          <a:xfrm>
            <a:off x="9914396" y="3592593"/>
            <a:ext cx="0" cy="433705"/>
          </a:xfrm>
          <a:prstGeom prst="line">
            <a:avLst/>
          </a:prstGeom>
          <a:noFill/>
          <a:ln w="34925" cap="flat" cmpd="sng" algn="ctr">
            <a:solidFill>
              <a:srgbClr val="184773"/>
            </a:solidFill>
            <a:prstDash val="solid"/>
            <a:miter lim="800000"/>
            <a:tailEnd type="triangle" w="lg" len="lg"/>
          </a:ln>
          <a:effectLst/>
        </p:spPr>
      </p:cxnSp>
      <p:cxnSp>
        <p:nvCxnSpPr>
          <p:cNvPr id="9" name="直接连接符 8"/>
          <p:cNvCxnSpPr/>
          <p:nvPr/>
        </p:nvCxnSpPr>
        <p:spPr>
          <a:xfrm>
            <a:off x="7756666" y="3104913"/>
            <a:ext cx="883920" cy="0"/>
          </a:xfrm>
          <a:prstGeom prst="line">
            <a:avLst/>
          </a:prstGeom>
          <a:noFill/>
          <a:ln w="34925" cap="flat" cmpd="sng" algn="ctr">
            <a:solidFill>
              <a:srgbClr val="184773"/>
            </a:solidFill>
            <a:prstDash val="solid"/>
            <a:miter lim="800000"/>
            <a:tailEnd type="triangle" w="lg" len="lg"/>
          </a:ln>
          <a:effectLst/>
        </p:spPr>
      </p:cxnSp>
      <p:sp>
        <p:nvSpPr>
          <p:cNvPr id="10" name="文本框 9"/>
          <p:cNvSpPr txBox="1"/>
          <p:nvPr/>
        </p:nvSpPr>
        <p:spPr>
          <a:xfrm>
            <a:off x="7805420" y="2771775"/>
            <a:ext cx="1307465" cy="76200"/>
          </a:xfrm>
          <a:prstGeom prst="rect">
            <a:avLst/>
          </a:prstGeom>
          <a:noFill/>
        </p:spPr>
        <p:txBody>
          <a:bodyPr wrap="square" rtlCol="0">
            <a:noAutofit/>
          </a:bodyPr>
          <a:p>
            <a:r>
              <a:rPr lang="zh-CN" altLang="en-US" sz="1400"/>
              <a:t>文件处理</a:t>
            </a:r>
            <a:endParaRPr lang="zh-CN" altLang="en-US" sz="1400"/>
          </a:p>
        </p:txBody>
      </p:sp>
      <p:sp>
        <p:nvSpPr>
          <p:cNvPr id="13" name="文本框 12"/>
          <p:cNvSpPr txBox="1"/>
          <p:nvPr/>
        </p:nvSpPr>
        <p:spPr>
          <a:xfrm>
            <a:off x="10153015" y="3638550"/>
            <a:ext cx="800735" cy="339090"/>
          </a:xfrm>
          <a:prstGeom prst="rect">
            <a:avLst/>
          </a:prstGeom>
          <a:noFill/>
        </p:spPr>
        <p:txBody>
          <a:bodyPr wrap="square" rtlCol="0">
            <a:noAutofit/>
          </a:bodyPr>
          <a:p>
            <a:r>
              <a:rPr lang="zh-CN" altLang="en-US" sz="1400"/>
              <a:t>请求</a:t>
            </a:r>
            <a:endParaRPr lang="zh-CN" altLang="en-US" sz="1400"/>
          </a:p>
        </p:txBody>
      </p:sp>
      <p:sp>
        <p:nvSpPr>
          <p:cNvPr id="14" name="文本框 13"/>
          <p:cNvSpPr txBox="1"/>
          <p:nvPr/>
        </p:nvSpPr>
        <p:spPr>
          <a:xfrm>
            <a:off x="8333740" y="3638550"/>
            <a:ext cx="1791335" cy="422910"/>
          </a:xfrm>
          <a:prstGeom prst="rect">
            <a:avLst/>
          </a:prstGeom>
          <a:noFill/>
        </p:spPr>
        <p:txBody>
          <a:bodyPr wrap="square" rtlCol="0">
            <a:noAutofit/>
          </a:bodyPr>
          <a:p>
            <a:r>
              <a:rPr lang="zh-CN" altLang="en-US" sz="1400"/>
              <a:t>返回计算</a:t>
            </a:r>
            <a:r>
              <a:rPr lang="zh-CN" altLang="en-US" sz="1400"/>
              <a:t>结果</a:t>
            </a:r>
            <a:endParaRPr lang="zh-CN" altLang="en-US" sz="1400"/>
          </a:p>
        </p:txBody>
      </p:sp>
      <p:sp>
        <p:nvSpPr>
          <p:cNvPr id="18" name="文本框 17"/>
          <p:cNvSpPr txBox="1"/>
          <p:nvPr/>
        </p:nvSpPr>
        <p:spPr>
          <a:xfrm>
            <a:off x="5296535" y="2113915"/>
            <a:ext cx="2771775" cy="359410"/>
          </a:xfrm>
          <a:prstGeom prst="rect">
            <a:avLst/>
          </a:prstGeom>
          <a:noFill/>
        </p:spPr>
        <p:txBody>
          <a:bodyPr wrap="square" rtlCol="0">
            <a:noAutofit/>
          </a:bodyPr>
          <a:p>
            <a:r>
              <a:rPr lang="zh-CN" altLang="en-US" sz="1400"/>
              <a:t>响应前端进行数据</a:t>
            </a:r>
            <a:r>
              <a:rPr lang="zh-CN" altLang="en-US" sz="1400"/>
              <a:t>可视化</a:t>
            </a:r>
            <a:endParaRPr lang="zh-CN" altLang="en-US" sz="1400"/>
          </a:p>
        </p:txBody>
      </p:sp>
      <p:sp>
        <p:nvSpPr>
          <p:cNvPr id="22" name="文本框 21"/>
          <p:cNvSpPr txBox="1"/>
          <p:nvPr/>
        </p:nvSpPr>
        <p:spPr>
          <a:xfrm>
            <a:off x="4060825" y="5304155"/>
            <a:ext cx="800735" cy="368935"/>
          </a:xfrm>
          <a:prstGeom prst="rect">
            <a:avLst/>
          </a:prstGeom>
          <a:noFill/>
        </p:spPr>
        <p:txBody>
          <a:bodyPr wrap="square" rtlCol="0">
            <a:noAutofit/>
          </a:bodyPr>
          <a:p>
            <a:r>
              <a:rPr lang="zh-CN" altLang="en-US" sz="1400"/>
              <a:t>请求</a:t>
            </a:r>
            <a:endParaRPr lang="zh-CN" altLang="en-US" sz="1400"/>
          </a:p>
        </p:txBody>
      </p:sp>
    </p:spTree>
  </p:cSld>
  <p:clrMapOvr>
    <a:masterClrMapping/>
  </p:clrMapOvr>
</p:sld>
</file>

<file path=ppt/tags/tag1.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1"/>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mixed20201883_135*a*1"/>
  <p:tag name="KSO_WM_TEMPLATE_CATEGORY" val="mixed"/>
  <p:tag name="KSO_WM_TEMPLATE_INDEX" val="20201883"/>
  <p:tag name="KSO_WM_UNIT_LAYERLEVEL" val="1"/>
  <p:tag name="KSO_WM_TAG_VERSION" val="1.0"/>
  <p:tag name="KSO_WM_BEAUTIFY_FLAG" val="#wm#"/>
  <p:tag name="KSO_WM_UNIT_TEXTBOXSTYLE_GUID" val="{23433274-32e8-426f-9dec-b0b622413768}"/>
  <p:tag name="KSO_WM_UNIT_TEXTBOXSTYLE_TYPE" val="3"/>
  <p:tag name="KSO_WM_UNIT_TEXT_FILL_FORE_SCHEMECOLOR_INDEX_BRIGHTNESS" val="0.25"/>
  <p:tag name="KSO_WM_UNIT_TEXT_FILL_FORE_SCHEMECOLOR_INDEX" val="13"/>
  <p:tag name="KSO_WM_UNIT_TEXT_FILL_TYPE" val="1"/>
</p:tagLst>
</file>

<file path=ppt/tags/tag10.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1"/>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mixed20201883_135*a*1"/>
  <p:tag name="KSO_WM_TEMPLATE_CATEGORY" val="mixed"/>
  <p:tag name="KSO_WM_TEMPLATE_INDEX" val="20201883"/>
  <p:tag name="KSO_WM_UNIT_LAYERLEVEL" val="1"/>
  <p:tag name="KSO_WM_TAG_VERSION" val="1.0"/>
  <p:tag name="KSO_WM_BEAUTIFY_FLAG" val="#wm#"/>
  <p:tag name="KSO_WM_UNIT_TEXTBOXSTYLE_GUID" val="{23433274-32e8-426f-9dec-b0b622413768}"/>
  <p:tag name="KSO_WM_UNIT_TEXTBOXSTYLE_TYPE" val="3"/>
  <p:tag name="KSO_WM_UNIT_TEXT_FILL_FORE_SCHEMECOLOR_INDEX_BRIGHTNESS" val="0.25"/>
  <p:tag name="KSO_WM_UNIT_TEXT_FILL_FORE_SCHEMECOLOR_INDEX" val="13"/>
  <p:tag name="KSO_WM_UNIT_TEXT_FILL_TYPE" val="1"/>
</p:tagLst>
</file>

<file path=ppt/tags/tag11.xml><?xml version="1.0" encoding="utf-8"?>
<p:tagLst xmlns:p="http://schemas.openxmlformats.org/presentationml/2006/main">
  <p:tag name="commondata" val="eyJjb3VudCI6MSwiaGRpZCI6ImM4MzVhYjljM2NjZDM0NjdlMzM4NzcxZmQ2ZTQ0ZThhIiwidXNlckNvdW50IjoxfQ=="/>
</p:tagLst>
</file>

<file path=ppt/tags/tag2.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1"/>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mixed20201883_135*a*1"/>
  <p:tag name="KSO_WM_TEMPLATE_CATEGORY" val="mixed"/>
  <p:tag name="KSO_WM_TEMPLATE_INDEX" val="20201883"/>
  <p:tag name="KSO_WM_UNIT_LAYERLEVEL" val="1"/>
  <p:tag name="KSO_WM_TAG_VERSION" val="1.0"/>
  <p:tag name="KSO_WM_BEAUTIFY_FLAG" val="#wm#"/>
  <p:tag name="KSO_WM_UNIT_TEXTBOXSTYLE_GUID" val="{23433274-32e8-426f-9dec-b0b622413768}"/>
  <p:tag name="KSO_WM_UNIT_TEXTBOXSTYLE_TYPE" val="3"/>
  <p:tag name="KSO_WM_UNIT_TEXT_FILL_FORE_SCHEMECOLOR_INDEX_BRIGHTNESS" val="0.25"/>
  <p:tag name="KSO_WM_UNIT_TEXT_FILL_FORE_SCHEMECOLOR_INDEX" val="13"/>
  <p:tag name="KSO_WM_UNIT_TEXT_FILL_TYPE" val="1"/>
</p:tagLst>
</file>

<file path=ppt/tags/tag3.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1"/>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mixed20201883_135*a*1"/>
  <p:tag name="KSO_WM_TEMPLATE_CATEGORY" val="mixed"/>
  <p:tag name="KSO_WM_TEMPLATE_INDEX" val="20201883"/>
  <p:tag name="KSO_WM_UNIT_LAYERLEVEL" val="1"/>
  <p:tag name="KSO_WM_TAG_VERSION" val="1.0"/>
  <p:tag name="KSO_WM_BEAUTIFY_FLAG" val="#wm#"/>
  <p:tag name="KSO_WM_UNIT_TEXTBOXSTYLE_GUID" val="{23433274-32e8-426f-9dec-b0b622413768}"/>
  <p:tag name="KSO_WM_UNIT_TEXTBOXSTYLE_TYPE" val="3"/>
  <p:tag name="KSO_WM_UNIT_TEXT_FILL_FORE_SCHEMECOLOR_INDEX_BRIGHTNESS" val="0.25"/>
  <p:tag name="KSO_WM_UNIT_TEXT_FILL_FORE_SCHEMECOLOR_INDEX" val="13"/>
  <p:tag name="KSO_WM_UNIT_TEXT_FILL_TYPE" val="1"/>
</p:tagLst>
</file>

<file path=ppt/tags/tag4.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1"/>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mixed20201883_135*a*1"/>
  <p:tag name="KSO_WM_TEMPLATE_CATEGORY" val="mixed"/>
  <p:tag name="KSO_WM_TEMPLATE_INDEX" val="20201883"/>
  <p:tag name="KSO_WM_UNIT_LAYERLEVEL" val="1"/>
  <p:tag name="KSO_WM_TAG_VERSION" val="1.0"/>
  <p:tag name="KSO_WM_BEAUTIFY_FLAG" val="#wm#"/>
  <p:tag name="KSO_WM_UNIT_TEXTBOXSTYLE_GUID" val="{23433274-32e8-426f-9dec-b0b622413768}"/>
  <p:tag name="KSO_WM_UNIT_TEXTBOXSTYLE_TYPE" val="3"/>
  <p:tag name="KSO_WM_UNIT_TEXT_FILL_FORE_SCHEMECOLOR_INDEX_BRIGHTNESS" val="0.25"/>
  <p:tag name="KSO_WM_UNIT_TEXT_FILL_FORE_SCHEMECOLOR_INDEX" val="13"/>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2828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828"/>
  <p:tag name="KSO_WM_UNIT_VALUE" val="625"/>
  <p:tag name="KSO_WM_TEMPLATE_ASSEMBLE_XID" val="60656f604054ed1e2fb808da"/>
  <p:tag name="KSO_WM_TEMPLATE_ASSEMBLE_GROUPID" val="60656f604054ed1e2fb808da"/>
</p:tagLst>
</file>

<file path=ppt/tags/tag6.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1"/>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mixed20201883_135*a*1"/>
  <p:tag name="KSO_WM_TEMPLATE_CATEGORY" val="mixed"/>
  <p:tag name="KSO_WM_TEMPLATE_INDEX" val="20201883"/>
  <p:tag name="KSO_WM_UNIT_LAYERLEVEL" val="1"/>
  <p:tag name="KSO_WM_TAG_VERSION" val="1.0"/>
  <p:tag name="KSO_WM_BEAUTIFY_FLAG" val="#wm#"/>
  <p:tag name="KSO_WM_UNIT_TEXTBOXSTYLE_GUID" val="{23433274-32e8-426f-9dec-b0b622413768}"/>
  <p:tag name="KSO_WM_UNIT_TEXTBOXSTYLE_TYPE" val="3"/>
  <p:tag name="KSO_WM_UNIT_TEXT_FILL_FORE_SCHEMECOLOR_INDEX_BRIGHTNESS" val="0.25"/>
  <p:tag name="KSO_WM_UNIT_TEXT_FILL_FORE_SCHEMECOLOR_INDEX" val="13"/>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2828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828"/>
  <p:tag name="KSO_WM_UNIT_VALUE" val="625"/>
  <p:tag name="KSO_WM_TEMPLATE_ASSEMBLE_XID" val="60656f604054ed1e2fb808da"/>
  <p:tag name="KSO_WM_TEMPLATE_ASSEMBLE_GROUPID" val="60656f604054ed1e2fb808da"/>
</p:tagLst>
</file>

<file path=ppt/tags/tag8.xml><?xml version="1.0" encoding="utf-8"?>
<p:tagLst xmlns:p="http://schemas.openxmlformats.org/presentationml/2006/main">
  <p:tag name="KSO_WM_UNIT_TEXTBOXSTYLE_SHAPETYPE" val="0"/>
  <p:tag name="KSO_WM_UNIT_TEXTBOXSTYLE_TEMPLATETYPE" val="1"/>
  <p:tag name="KSO_WM_UNIT_ISCONTENTSTITLE" val="0"/>
  <p:tag name="KSO_WM_UNIT_PRESET_TEXT" val="单击此处输入正文标题内容"/>
  <p:tag name="KSO_WM_UNIT_NOCLEAR" val="1"/>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mixed20201883_135*a*1"/>
  <p:tag name="KSO_WM_TEMPLATE_CATEGORY" val="mixed"/>
  <p:tag name="KSO_WM_TEMPLATE_INDEX" val="20201883"/>
  <p:tag name="KSO_WM_UNIT_LAYERLEVEL" val="1"/>
  <p:tag name="KSO_WM_TAG_VERSION" val="1.0"/>
  <p:tag name="KSO_WM_BEAUTIFY_FLAG" val="#wm#"/>
  <p:tag name="KSO_WM_UNIT_TEXTBOXSTYLE_GUID" val="{23433274-32e8-426f-9dec-b0b622413768}"/>
  <p:tag name="KSO_WM_UNIT_TEXTBOXSTYLE_TYPE" val="3"/>
  <p:tag name="KSO_WM_UNIT_TEXT_FILL_FORE_SCHEMECOLOR_INDEX_BRIGHTNESS" val="0.25"/>
  <p:tag name="KSO_WM_UNIT_TEXT_FILL_FORE_SCHEMECOLOR_INDEX" val="13"/>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12828_1*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2828"/>
  <p:tag name="KSO_WM_UNIT_VALUE" val="625"/>
  <p:tag name="KSO_WM_TEMPLATE_ASSEMBLE_XID" val="60656f604054ed1e2fb808da"/>
  <p:tag name="KSO_WM_TEMPLATE_ASSEMBLE_GROUPID" val="60656f604054ed1e2fb808d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3yisw3b">
      <a:majorFont>
        <a:latin typeface="Century Gothic"/>
        <a:ea typeface="微软雅黑"/>
        <a:cs typeface=""/>
      </a:majorFont>
      <a:minorFont>
        <a:latin typeface="Century Gothic"/>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2134</Words>
  <Application>WPS 演示</Application>
  <PresentationFormat>宽屏</PresentationFormat>
  <Paragraphs>349</Paragraphs>
  <Slides>18</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18</vt:i4>
      </vt:variant>
    </vt:vector>
  </HeadingPairs>
  <TitlesOfParts>
    <vt:vector size="38" baseType="lpstr">
      <vt:lpstr>Arial</vt:lpstr>
      <vt:lpstr>宋体</vt:lpstr>
      <vt:lpstr>Wingdings</vt:lpstr>
      <vt:lpstr>等线</vt:lpstr>
      <vt:lpstr>Roboto Bold</vt:lpstr>
      <vt:lpstr>Roboto</vt:lpstr>
      <vt:lpstr>思源黑体 CN Bold</vt:lpstr>
      <vt:lpstr>阿里巴巴普惠体 B</vt:lpstr>
      <vt:lpstr>阿里巴巴普惠体</vt:lpstr>
      <vt:lpstr>Roboto Regular</vt:lpstr>
      <vt:lpstr>Roboto</vt:lpstr>
      <vt:lpstr>思源黑体 CN Regular</vt:lpstr>
      <vt:lpstr>Segoe UI</vt:lpstr>
      <vt:lpstr>Times New Roman</vt:lpstr>
      <vt:lpstr>Century Gothic</vt:lpstr>
      <vt:lpstr>微软雅黑</vt:lpstr>
      <vt:lpstr>Arial Unicode MS</vt:lpstr>
      <vt:lpstr>Calibri</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Sheng xia</dc:creator>
  <cp:lastModifiedBy>唯一</cp:lastModifiedBy>
  <cp:revision>27</cp:revision>
  <dcterms:created xsi:type="dcterms:W3CDTF">2024-04-15T11:26:00Z</dcterms:created>
  <dcterms:modified xsi:type="dcterms:W3CDTF">2025-06-03T04:40:10Z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4C315F11591044B299C8AA58CC9C090E_13</vt:lpwstr>
  </property>
  <property fmtid="{D5CDD505-2E9C-101B-9397-08002B2CF9AE}" pid="3" name="KSOProductBuildVer">
    <vt:lpwstr>2052-12.1.0.21171</vt:lpwstr>
  </property>
  <property fmtid="{D5CDD505-2E9C-101B-9397-08002B2CF9AE}" pid="4" name="KSOTemplateUUID">
    <vt:lpwstr>v1.0_mb_VqfV0FxpovO6+mgcCMndGQ==</vt:lpwstr>
  </property>
</Properties>
</file>